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2600" u="none">
                <a:solidFill>
                  <a:srgbClr val="000000"/>
                </a:solidFill>
                <a:latin typeface="Helvetica Light"/>
              </a:defRPr>
            </a:pPr>
            <a:r>
              <a:rPr b="0" i="0" strike="noStrike" sz="2600" u="none">
                <a:solidFill>
                  <a:srgbClr val="000000"/>
                </a:solidFill>
                <a:latin typeface="Helvetica Light"/>
              </a:rPr>
              <a:t>Global IP Traffic Forecast</a:t>
            </a:r>
          </a:p>
        </c:rich>
      </c:tx>
      <c:layout>
        <c:manualLayout>
          <c:xMode val="edge"/>
          <c:yMode val="edge"/>
          <c:x val="0.35167"/>
          <c:y val="0"/>
          <c:w val="0.29666"/>
          <c:h val="0.11717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864053"/>
          <c:y val="0.11717"/>
          <c:w val="0.908595"/>
          <c:h val="0.8105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72.500000</c:v>
                </c:pt>
                <c:pt idx="1">
                  <c:v>88.700000</c:v>
                </c:pt>
                <c:pt idx="2">
                  <c:v>108.500000</c:v>
                </c:pt>
                <c:pt idx="3">
                  <c:v>132.100000</c:v>
                </c:pt>
                <c:pt idx="4">
                  <c:v>160.600000</c:v>
                </c:pt>
                <c:pt idx="5">
                  <c:v>194.400000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6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Exabytes per Month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50"/>
        <c:minorUnit val="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2600" u="none">
                <a:solidFill>
                  <a:srgbClr val="000000"/>
                </a:solidFill>
                <a:latin typeface="Helvetica Light"/>
              </a:defRPr>
            </a:pPr>
            <a:r>
              <a:rPr b="0" i="0" strike="noStrike" sz="2600" u="none">
                <a:solidFill>
                  <a:srgbClr val="000000"/>
                </a:solidFill>
                <a:latin typeface="Helvetica Light"/>
              </a:rPr>
              <a:t>Total Ransomware Samples</a:t>
            </a:r>
          </a:p>
        </c:rich>
      </c:tx>
      <c:layout>
        <c:manualLayout>
          <c:xMode val="edge"/>
          <c:yMode val="edge"/>
          <c:x val="0.33693"/>
          <c:y val="0"/>
          <c:w val="0.326139"/>
          <c:h val="0.11896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743076"/>
          <c:y val="0.11896"/>
          <c:w val="0.920692"/>
          <c:h val="0.8078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Q4 2015</c:v>
                </c:pt>
                <c:pt idx="1">
                  <c:v>Q12016</c:v>
                </c:pt>
                <c:pt idx="2">
                  <c:v>Q2 2016</c:v>
                </c:pt>
                <c:pt idx="3">
                  <c:v>Q3 2016</c:v>
                </c:pt>
                <c:pt idx="4">
                  <c:v>Q4 2016</c:v>
                </c:pt>
                <c:pt idx="5">
                  <c:v>Q1 2017</c:v>
                </c:pt>
                <c:pt idx="6">
                  <c:v>Q2 2017</c:v>
                </c:pt>
                <c:pt idx="7">
                  <c:v>Q3 2017</c:v>
                </c:pt>
              </c:strCache>
            </c:strRef>
          </c:cat>
          <c:val>
            <c:numRef>
              <c:f>Sheet1!$B$2:$I$2</c:f>
              <c:numCache>
                <c:ptCount val="8"/>
                <c:pt idx="0">
                  <c:v>4.400000</c:v>
                </c:pt>
                <c:pt idx="1">
                  <c:v>6.000000</c:v>
                </c:pt>
                <c:pt idx="2">
                  <c:v>7.800000</c:v>
                </c:pt>
                <c:pt idx="3">
                  <c:v>8.400000</c:v>
                </c:pt>
                <c:pt idx="4">
                  <c:v>8.900000</c:v>
                </c:pt>
                <c:pt idx="5">
                  <c:v>9.500000</c:v>
                </c:pt>
                <c:pt idx="6">
                  <c:v>10.800000</c:v>
                </c:pt>
                <c:pt idx="7">
                  <c:v>12.100000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6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15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19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1900" u="none">
                    <a:solidFill>
                      <a:srgbClr val="000000"/>
                    </a:solidFill>
                    <a:latin typeface="Helvetica Light"/>
                  </a:rPr>
                  <a:t>Collected Samples [M]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5"/>
        <c:minorUnit val="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2600" u="none">
                <a:solidFill>
                  <a:srgbClr val="000000"/>
                </a:solidFill>
                <a:latin typeface="Helvetica Light"/>
              </a:defRPr>
            </a:pPr>
            <a:r>
              <a:rPr b="0" i="0" strike="noStrike" sz="2600" u="none">
                <a:solidFill>
                  <a:srgbClr val="000000"/>
                </a:solidFill>
                <a:latin typeface="Helvetica Light"/>
              </a:rPr>
              <a:t>Compression of 1 hour CAIDA Internet Packet Trace</a:t>
            </a:r>
          </a:p>
        </c:rich>
      </c:tx>
      <c:layout>
        <c:manualLayout>
          <c:xMode val="edge"/>
          <c:yMode val="edge"/>
          <c:x val="0.161673"/>
          <c:y val="0"/>
          <c:w val="0.676654"/>
          <c:h val="0.13279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833278"/>
          <c:y val="0.132799"/>
          <c:w val="0.911672"/>
          <c:h val="0.7869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GB</c:v>
                </c:pt>
              </c:strCache>
            </c:strRef>
          </c:tx>
          <c:spPr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200" u="none">
                    <a:solidFill>
                      <a:srgbClr val="FFFFFF"/>
                    </a:solidFill>
                    <a:latin typeface="Helvetica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Packet Records</c:v>
                </c:pt>
                <c:pt idx="1">
                  <c:v>GPV</c:v>
                </c:pt>
                <c:pt idx="2">
                  <c:v>Flow Records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72.000000</c:v>
                </c:pt>
                <c:pt idx="1">
                  <c:v>9.400000</c:v>
                </c:pt>
                <c:pt idx="2">
                  <c:v>2.300000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6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Trace Size [GB]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Helvetica Light"/>
              </a:defRPr>
            </a:pPr>
            <a:r>
              <a:rPr b="0" i="0" strike="noStrike" sz="3200" u="none">
                <a:solidFill>
                  <a:srgbClr val="000000"/>
                </a:solidFill>
                <a:latin typeface="Helvetica Light"/>
              </a:rPr>
              <a:t>INSERT</a:t>
            </a:r>
          </a:p>
        </c:rich>
      </c:tx>
      <c:layout>
        <c:manualLayout>
          <c:xMode val="edge"/>
          <c:yMode val="edge"/>
          <c:x val="0.394131"/>
          <c:y val="0"/>
          <c:w val="0.211738"/>
          <c:h val="0.176595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238858"/>
          <c:y val="0.176595"/>
          <c:w val="0.756142"/>
          <c:h val="0.5921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INSERT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47394"/>
                    <a:satOff val="-25753"/>
                    <a:lumOff val="-754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10K</c:v>
                </c:pt>
                <c:pt idx="1">
                  <c:v>50K</c:v>
                </c:pt>
                <c:pt idx="2">
                  <c:v>100K</c:v>
                </c:pt>
                <c:pt idx="3">
                  <c:v>200K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0.016843</c:v>
                </c:pt>
                <c:pt idx="1">
                  <c:v>0.016745</c:v>
                </c:pt>
                <c:pt idx="2">
                  <c:v>0.016563</c:v>
                </c:pt>
                <c:pt idx="3">
                  <c:v>0.016035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"/>
                  </a:defRPr>
                </a:pPr>
                <a:r>
                  <a:rPr b="0" i="0" strike="noStrike" sz="2400" u="none">
                    <a:solidFill>
                      <a:srgbClr val="000000"/>
                    </a:solidFill>
                    <a:latin typeface="Helvetica"/>
                  </a:rPr>
                  <a:t>batch size [#records]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0.5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"/>
                  </a:defRPr>
                </a:pPr>
                <a:r>
                  <a:rPr b="0" i="0" strike="noStrike" sz="2400" u="none">
                    <a:solidFill>
                      <a:srgbClr val="000000"/>
                    </a:solidFill>
                    <a:latin typeface="Helvetica"/>
                  </a:rPr>
                  <a:t>mean throughput  [M records/s]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Helvetica Light"/>
              </a:defRPr>
            </a:pPr>
            <a:r>
              <a:rPr b="0" i="0" strike="noStrike" sz="3200" u="none">
                <a:solidFill>
                  <a:srgbClr val="000000"/>
                </a:solidFill>
                <a:latin typeface="Helvetica Light"/>
              </a:rPr>
              <a:t>COPY</a:t>
            </a:r>
          </a:p>
        </c:rich>
      </c:tx>
      <c:layout>
        <c:manualLayout>
          <c:xMode val="edge"/>
          <c:yMode val="edge"/>
          <c:x val="0.41635"/>
          <c:y val="0"/>
          <c:w val="0.167301"/>
          <c:h val="0.176595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238858"/>
          <c:y val="0.176595"/>
          <c:w val="0.756142"/>
          <c:h val="0.5921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COPY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47394"/>
                    <a:satOff val="-25753"/>
                    <a:lumOff val="-754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2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10K</c:v>
                </c:pt>
                <c:pt idx="1">
                  <c:v>50K</c:v>
                </c:pt>
                <c:pt idx="2">
                  <c:v>100K</c:v>
                </c:pt>
                <c:pt idx="3">
                  <c:v>200K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0.304829</c:v>
                </c:pt>
                <c:pt idx="1">
                  <c:v>0.338313</c:v>
                </c:pt>
                <c:pt idx="2">
                  <c:v>0.357290</c:v>
                </c:pt>
                <c:pt idx="3">
                  <c:v>0.362223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"/>
                  </a:defRPr>
                </a:pPr>
                <a:r>
                  <a:rPr b="0" i="0" strike="noStrike" sz="2400" u="none">
                    <a:solidFill>
                      <a:srgbClr val="000000"/>
                    </a:solidFill>
                    <a:latin typeface="Helvetica"/>
                  </a:rPr>
                  <a:t>batch size [#records]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0.5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400" u="none">
                    <a:solidFill>
                      <a:srgbClr val="000000"/>
                    </a:solidFill>
                    <a:latin typeface="Helvetica"/>
                  </a:defRPr>
                </a:pPr>
                <a:r>
                  <a:rPr b="0" i="0" strike="noStrike" sz="2400" u="none">
                    <a:solidFill>
                      <a:srgbClr val="000000"/>
                    </a:solidFill>
                    <a:latin typeface="Helvetica"/>
                  </a:rPr>
                  <a:t>mean throughput  [M records/s]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4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" name="Shape 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0000"/>
      </a:lnSpc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0000"/>
      </a:lnSpc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0000"/>
      </a:lnSpc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0000"/>
      </a:lnSpc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0000"/>
      </a:lnSpc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0000"/>
      </a:lnSpc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0000"/>
      </a:lnSpc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0000"/>
      </a:lnSpc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0000"/>
      </a:lnSpc>
      <a:spcBef>
        <a:spcPts val="500"/>
      </a:spcBef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interactive and retroactive network monitoring queries for security analytics</a:t>
            </a:r>
          </a:p>
          <a:p>
            <a:pPr lvl="1" marL="457200" indent="-228600">
              <a:buSzPct val="100000"/>
              <a:buChar char="•"/>
            </a:pPr>
            <a:r>
              <a:t>joint work with John Sonchack and Jonathan Smith from the University of Pennsylvania</a:t>
            </a:r>
          </a:p>
          <a:p>
            <a:pPr lvl="1" marL="457200" indent="-228600">
              <a:buSzPct val="100000"/>
              <a:buChar char="•"/>
            </a:pPr>
            <a:r>
              <a:t>and Eric Keller from the University of Colorado Boulder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how to implement a system with this capability</a:t>
            </a:r>
          </a:p>
          <a:p>
            <a:pPr lvl="1" marL="457200" indent="-228600">
              <a:buSzPct val="100000"/>
              <a:buChar char="•"/>
            </a:pPr>
            <a:r>
              <a:t>title suggests: two components</a:t>
            </a:r>
          </a:p>
          <a:p>
            <a:pPr lvl="1" marL="508000" indent="-279400">
              <a:buSzPct val="100000"/>
              <a:buChar char="⇥"/>
            </a:pPr>
            <a:r>
              <a:t>persistent: need some way to store data beyond the short aggregation windows of the high throughput analytics system</a:t>
            </a:r>
          </a:p>
          <a:p>
            <a:pPr lvl="1" marL="508000" indent="-279400">
              <a:buSzPct val="100000"/>
              <a:buChar char="⇥"/>
            </a:pPr>
            <a:r>
              <a:t>query interface: interactively look at data, present the data in different forms depending on problem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after motivating need: three aspects to highlight</a:t>
            </a:r>
          </a:p>
          <a:p>
            <a:pPr lvl="1" marL="457200" indent="-228600">
              <a:buSzPct val="100000"/>
              <a:buChar char="•"/>
            </a:pPr>
            <a:r>
              <a:t>store records</a:t>
            </a:r>
          </a:p>
          <a:p>
            <a:pPr lvl="1" marL="457200" indent="-228600">
              <a:buSzPct val="100000"/>
              <a:buChar char="•"/>
            </a:pPr>
            <a:r>
              <a:t>efficiently inject records</a:t>
            </a:r>
          </a:p>
          <a:p>
            <a:pPr lvl="1" marL="457200" indent="-228600">
              <a:buSzPct val="100000"/>
              <a:buChar char="•"/>
            </a:pPr>
            <a:r>
              <a:t>query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first record format: leverage our previous work</a:t>
            </a:r>
          </a:p>
          <a:p>
            <a:pPr lvl="1" marL="457200" indent="-228600">
              <a:buSzPct val="100000"/>
              <a:buChar char="•"/>
            </a:pPr>
            <a:r>
              <a:t>record format that PFE can assemble send to CPU: grouped packet vectors</a:t>
            </a:r>
          </a:p>
          <a:p>
            <a:pPr lvl="1" marL="457200" indent="-228600">
              <a:buSzPct val="100000"/>
              <a:buChar char="•"/>
            </a:pPr>
            <a:r>
              <a:t>look at extremes</a:t>
            </a:r>
          </a:p>
          <a:p>
            <a:pPr lvl="1" marL="546100" indent="-317500">
              <a:buSzPct val="100000"/>
              <a:buChar char="⇥"/>
            </a:pPr>
            <a:r>
              <a:t>packet records: duplicated information, not flexible</a:t>
            </a:r>
          </a:p>
          <a:p>
            <a:pPr lvl="1" marL="546100" indent="-317500">
              <a:buSzPct val="100000"/>
              <a:buChar char="⇥"/>
            </a:pPr>
            <a:r>
              <a:t>flow records: generally rely on aggregation but we need per-packet data</a:t>
            </a:r>
          </a:p>
          <a:p>
            <a:pPr lvl="1" marL="546100" indent="-317500">
              <a:buSzPct val="100000"/>
              <a:buChar char="⇥"/>
            </a:pPr>
            <a:r>
              <a:t>middle ground: grouped packet vectors: flow records with per [⇥] packet information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buSzPct val="100000"/>
              <a:buChar char="⇥"/>
            </a:pPr>
            <a:r>
              <a:t>efficiency: </a:t>
            </a:r>
            <a:r>
              <a:rPr i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72GB CAIDA</a:t>
            </a:r>
            <a:r>
              <a:t> Internet packet trace (headers)</a:t>
            </a:r>
          </a:p>
          <a:p>
            <a:pPr lvl="1" marL="546100" indent="-317500">
              <a:buSzPct val="100000"/>
              <a:buChar char="⇥"/>
            </a:pPr>
            <a:r>
              <a:rPr i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9.4 GB GPV data</a:t>
            </a:r>
            <a:r>
              <a:t> with μs timestamps, per packet sizes, tcp flags — compression 7.7x</a:t>
            </a:r>
          </a:p>
          <a:p>
            <a:pPr lvl="1" marL="546100" indent="-317500">
              <a:buSzPct val="100000"/>
              <a:buChar char="⇥"/>
            </a:pPr>
            <a:r>
              <a:t>2.3 GB of NetFlow — aggregated values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decided need a database: database systems generally come in two flavors</a:t>
            </a:r>
          </a:p>
          <a:p>
            <a:pPr lvl="1" marL="558800" indent="-330200">
              <a:buSzPct val="100000"/>
              <a:buChar char="⇥"/>
            </a:pPr>
            <a:r>
              <a:t>relational: rely on rigid relational model: more traditional enterprise workloads</a:t>
            </a:r>
          </a:p>
          <a:p>
            <a:pPr lvl="1" marL="558800" indent="-330200">
              <a:buSzPct val="100000"/>
              <a:buChar char="⇥"/>
            </a:pPr>
            <a:r>
              <a:t>noSQL: more big data applications, generally better scalability, but less powerful ecosystem and query interface</a:t>
            </a:r>
          </a:p>
          <a:p>
            <a:pPr lvl="1" marL="558800" indent="-330200">
              <a:buSzPct val="100000"/>
              <a:buChar char="⇥"/>
            </a:pPr>
            <a:r>
              <a:t>not an entirely new category but more recent development: time-series optimized databases —slide</a:t>
            </a:r>
          </a:p>
          <a:p>
            <a:pPr lvl="2" marL="787400" indent="-330200">
              <a:buSzPct val="100000"/>
              <a:buChar char="•"/>
            </a:pPr>
            <a:r>
              <a:t>network monitoring records are inherently append, organized by time, from that point only read</a:t>
            </a:r>
          </a:p>
          <a:p>
            <a:pPr marL="330200" indent="-330200">
              <a:buSzPct val="100000"/>
              <a:buChar char="•"/>
            </a:pPr>
            <a:r>
              <a:t>chose timescale, relational postgres-based time-series database system: reasons why later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GPV for storage, can be associated with a sample</a:t>
            </a:r>
          </a:p>
          <a:p>
            <a:pPr lvl="1" marL="558800" indent="-330200">
              <a:buSzPct val="100000"/>
              <a:buChar char="•"/>
            </a:pPr>
            <a:r>
              <a:t>packet records are separate relation </a:t>
            </a:r>
          </a:p>
          <a:p>
            <a:pPr marL="330200" indent="-330200">
              <a:buSzPct val="100000"/>
              <a:buChar char="⇥"/>
            </a:pPr>
            <a:r>
              <a:t>fields in detail: pkt_count, byte_count in gpv (duplication)</a:t>
            </a:r>
          </a:p>
          <a:p>
            <a:pPr marL="330200" indent="-330200">
              <a:buSzPct val="100000"/>
              <a:buChar char="⇥"/>
            </a:pPr>
            <a:r>
              <a:t>allows to after just delete pkt records, most queries still work, just don’t have per packet data anymore</a:t>
            </a:r>
          </a:p>
          <a:p>
            <a:pPr marL="330200" indent="-330200">
              <a:buSzPct val="100000"/>
              <a:buChar char="•"/>
            </a:pPr>
            <a:r>
              <a:t>most queries on gpv relation with join on gpv, requires relational model and SQL</a:t>
            </a:r>
          </a:p>
          <a:p>
            <a:pPr lvl="1" marL="558800" indent="-330200">
              <a:buSzPct val="100000"/>
              <a:buChar char="•"/>
            </a:pPr>
            <a:r>
              <a:t>with other time series DBs not easily possible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measured the table size in timescale: grows linearly with record count</a:t>
            </a:r>
          </a:p>
          <a:p>
            <a:pPr lvl="1" marL="457200" indent="-228600">
              <a:buSzPct val="100000"/>
              <a:buChar char="•"/>
            </a:pPr>
            <a:r>
              <a:t>pkt vs. gpv header record count ratio dependent on cache configuration</a:t>
            </a:r>
          </a:p>
          <a:p>
            <a:pPr lvl="1" marL="457200" indent="-228600">
              <a:buSzPct val="100000"/>
              <a:buChar char="•"/>
            </a:pPr>
            <a:r>
              <a:t>between pkt and gpv at least 1 order of magnitude difference</a:t>
            </a:r>
          </a:p>
          <a:p>
            <a:pPr lvl="1" marL="457200" indent="-228600">
              <a:buSzPct val="100000"/>
              <a:buChar char="•"/>
            </a:pPr>
            <a:r>
              <a:t>1 billion records  1TB + 20 - 90 GB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budget of 500B rows (roughly 500TB): caida packet traces had rate of around 330K/s -&gt; 17 days of packet-level retention</a:t>
            </a:r>
          </a:p>
          <a:p>
            <a:pPr lvl="1" marL="457200" indent="-228600">
              <a:buSzPct val="100000"/>
              <a:buChar char="•"/>
            </a:pPr>
            <a:r>
              <a:t>various policies for data retention on both packet and flow level are imaginable</a:t>
            </a:r>
          </a:p>
          <a:p>
            <a:pPr lvl="1" marL="457200" indent="-228600">
              <a:buSzPct val="100000"/>
              <a:buChar char="•"/>
            </a:pPr>
            <a:r>
              <a:t>30-50K USD for such a storage system, disk array of 4 TB SATA disks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next aspect: big challenge: inserting data</a:t>
            </a:r>
          </a:p>
          <a:p>
            <a:pPr lvl="1" marL="457200" indent="-228600">
              <a:buSzPct val="100000"/>
              <a:buChar char="•"/>
            </a:pPr>
            <a:r>
              <a:t>two ways</a:t>
            </a:r>
          </a:p>
          <a:p>
            <a:pPr lvl="2" marL="787400" indent="-330200">
              <a:buSzPct val="100000"/>
              <a:buChar char="⇥"/>
            </a:pPr>
            <a:r>
              <a:t>most common/widely known: INSERT: [⇥ ] data needs to be parsed ~15K records/s</a:t>
            </a:r>
          </a:p>
          <a:p>
            <a:pPr lvl="2" marL="787400" indent="-330200">
              <a:buSzPct val="100000"/>
              <a:buChar char="⇥"/>
            </a:pPr>
            <a:r>
              <a:t>COPY (different types) binary: [⇥ ] ~300-360K records (&gt;20x improvement)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  <a:lvl2pPr marL="457200" indent="-228600">
              <a:buSzPct val="100000"/>
              <a:buChar char="•"/>
            </a:lvl2pPr>
            <a:lvl3pPr marL="685800" indent="-228600">
              <a:buSzPct val="100000"/>
              <a:buChar char="•"/>
            </a:lvl3pPr>
            <a:lvl4pPr marL="914400" indent="-228600">
              <a:buSzPct val="100000"/>
              <a:buChar char="•"/>
            </a:lvl4pPr>
          </a:lstStyle>
          <a:p>
            <a:pPr/>
            <a:r>
              <a:t>timescale vs. vanilla postgres insert:</a:t>
            </a:r>
          </a:p>
          <a:p>
            <a:pPr lvl="1"/>
            <a:r>
              <a:t>postgres performance declines faster with time</a:t>
            </a:r>
          </a:p>
          <a:p>
            <a:pPr lvl="2"/>
            <a:r>
              <a:t>mostly due to complex indices</a:t>
            </a:r>
          </a:p>
          <a:p>
            <a:pPr lvl="3"/>
            <a:r>
              <a:t>timescale indices are local to chunks, data ordered by timestamp…details in paper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94309" indent="-194309">
              <a:buSzPct val="100000"/>
              <a:buChar char="•"/>
            </a:pPr>
            <a:r>
              <a:rPr i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continuously monitoring</a:t>
            </a:r>
            <a:r>
              <a:t> the network is an important task</a:t>
            </a:r>
          </a:p>
          <a:p>
            <a:pPr lvl="1" marL="422909" indent="-194309">
              <a:buSzPct val="100000"/>
              <a:buChar char="•"/>
            </a:pPr>
            <a:r>
              <a:t>detecting security issues — attacks</a:t>
            </a:r>
          </a:p>
          <a:p>
            <a:pPr lvl="1" marL="422909" indent="-194309">
              <a:buSzPct val="100000"/>
              <a:buChar char="•"/>
            </a:pPr>
            <a:r>
              <a:t>debug performance issues: TCP incast, high queueing latency</a:t>
            </a:r>
          </a:p>
          <a:p>
            <a:pPr lvl="1" marL="422909" indent="-194309">
              <a:buSzPct val="100000"/>
              <a:buChar char="•"/>
            </a:pPr>
            <a:r>
              <a:t>detect failures</a:t>
            </a:r>
          </a:p>
          <a:p>
            <a:pPr lvl="1" marL="422909" indent="-194309">
              <a:buSzPct val="100000"/>
              <a:buChar char="•"/>
            </a:pPr>
            <a:r>
              <a:t>detect misconfiguration: load imbalance, routing loops, packet drops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hape 3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third: query interface</a:t>
            </a:r>
          </a:p>
          <a:p>
            <a:pPr lvl="1" marL="457200" indent="-228600">
              <a:buSzPct val="100000"/>
              <a:buChar char="•"/>
            </a:pPr>
            <a:r>
              <a:t>use the power of SQL: aggregation, joins, and time series optimized helper functions</a:t>
            </a:r>
          </a:p>
          <a:p>
            <a:pPr lvl="1" marL="558800" indent="-330200">
              <a:buSzPct val="100000"/>
              <a:buChar char="⇥"/>
            </a:pPr>
            <a:r>
              <a:t>generate a graph with 1s buckets</a:t>
            </a:r>
          </a:p>
          <a:p>
            <a:pPr lvl="1" marL="558800" indent="-330200">
              <a:buSzPct val="100000"/>
              <a:buChar char="⇥"/>
            </a:pPr>
            <a:r>
              <a:t>all packets from that subnet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7" name="Shape 3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30200" indent="-330200">
              <a:buSzPct val="100000"/>
              <a:buChar char="•"/>
            </a:pPr>
            <a:r>
              <a:t>queue occupancy example in practice</a:t>
            </a:r>
          </a:p>
          <a:p>
            <a:pPr lvl="1" marL="558800" indent="-330200">
              <a:buSzPct val="100000"/>
              <a:buChar char="⇥"/>
            </a:pPr>
            <a:r>
              <a:t>first query: packets in queue 23 at the time</a:t>
            </a:r>
          </a:p>
          <a:p>
            <a:pPr lvl="1" marL="558800" indent="-330200">
              <a:buSzPct val="100000"/>
              <a:buChar char="⇥"/>
            </a:pPr>
            <a:r>
              <a:t>second query: histogram of packet counts over the four queues destined for a subnet</a:t>
            </a:r>
          </a:p>
          <a:p>
            <a:pPr marL="330200" indent="-330200">
              <a:buSzPct val="100000"/>
              <a:buChar char="•"/>
            </a:pPr>
            <a:r>
              <a:t>virtually unlimited query possibilities with instant results</a:t>
            </a:r>
          </a:p>
          <a:p>
            <a:pPr marL="330200" indent="-330200">
              <a:buSzPct val="100000"/>
              <a:buChar char="•"/>
            </a:pPr>
            <a:r>
              <a:t>allows for exploratory data analysis, iterative refinement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rPr i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especially true today</a:t>
            </a:r>
          </a:p>
          <a:p>
            <a:pPr lvl="1" marL="558800" indent="-330200">
              <a:buSzPct val="100000"/>
              <a:buChar char="⇥"/>
            </a:pPr>
            <a:r>
              <a:t>handling variety of services</a:t>
            </a:r>
          </a:p>
          <a:p>
            <a:pPr lvl="1" marL="558800" indent="-330200">
              <a:buSzPct val="100000"/>
              <a:buChar char="⇥"/>
            </a:pPr>
            <a:r>
              <a:t>complex management abstractions, </a:t>
            </a:r>
            <a:r>
              <a:rPr i="1"/>
              <a:t>e.g.,</a:t>
            </a:r>
            <a:r>
              <a:t> network virtualization</a:t>
            </a:r>
          </a:p>
          <a:p>
            <a:pPr marL="228600" indent="-228600">
              <a:buSzPct val="100000"/>
              <a:buChar char="•"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on top of that: </a:t>
            </a:r>
            <a:r>
              <a:rPr i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network traffic rapidly growing</a:t>
            </a:r>
            <a:endParaRPr i="1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lvl="1" marL="457200" indent="-228600">
              <a:buSzPct val="100000"/>
              <a:buChar char="•"/>
            </a:pPr>
            <a:r>
              <a:t>Cisco predicts IP traffic to grow 20% each year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at </a:t>
            </a:r>
            <a:r>
              <a:rPr i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same time: more threats</a:t>
            </a:r>
            <a:endParaRPr i="1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  <a:p>
            <a:pPr lvl="1" marL="457200" indent="-228600">
              <a:buSzPct val="100000"/>
              <a:buChar char="•"/>
            </a:pPr>
            <a:r>
              <a:rPr i="1"/>
              <a:t>e.g.,</a:t>
            </a:r>
            <a:r>
              <a:t> # of collected ransomware samples by McAfee doubled since 2015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introduction of new  programmable switches, seen a lot of work focusing on network monitoring</a:t>
            </a:r>
          </a:p>
          <a:p>
            <a:pPr marL="228600" indent="-228600">
              <a:buSzPct val="100000"/>
              <a:buChar char="•"/>
            </a:pPr>
            <a:r>
              <a:t>passive monitoring/record-based: export records of actual traffic and then compute statistics</a:t>
            </a:r>
          </a:p>
          <a:p>
            <a:pPr lvl="1" marL="457200" indent="-228600">
              <a:buSzPct val="100000"/>
              <a:buChar char="•"/>
            </a:pPr>
            <a:r>
              <a:t>as opposed to polling SNMP</a:t>
            </a:r>
          </a:p>
          <a:p>
            <a:pPr lvl="1" marL="457200" indent="-228600">
              <a:buSzPct val="100000"/>
              <a:buChar char="•"/>
            </a:pPr>
            <a:r>
              <a:t>architecture generally divided into two planes</a:t>
            </a:r>
          </a:p>
          <a:p>
            <a:pPr lvl="1" marL="508000" indent="-279400">
              <a:buSzPct val="100000"/>
              <a:buChar char="⇥"/>
            </a:pPr>
            <a:r>
              <a:t>telemetry plane: implemented through programmable switches</a:t>
            </a:r>
          </a:p>
          <a:p>
            <a:pPr lvl="2" marL="685800" indent="-228600">
              <a:buSzPct val="100000"/>
              <a:buChar char="•"/>
            </a:pPr>
            <a:r>
              <a:t>extract packet level information, generate records for analysis</a:t>
            </a:r>
          </a:p>
          <a:p>
            <a:pPr lvl="1" marL="508000" indent="-279400">
              <a:buSzPct val="100000"/>
              <a:buChar char="⇥"/>
            </a:pPr>
            <a:r>
              <a:t>analytics plane: often using stream processing</a:t>
            </a:r>
          </a:p>
          <a:p>
            <a:pPr lvl="2" marL="685800" indent="-228600">
              <a:buSzPct val="100000"/>
              <a:buChar char="•"/>
            </a:pPr>
            <a:r>
              <a:t>analytics in software</a:t>
            </a:r>
          </a:p>
          <a:p>
            <a:pPr lvl="1" marL="457200" indent="-228600">
              <a:buSzPct val="100000"/>
              <a:buChar char="•"/>
            </a:pPr>
            <a:r>
              <a:t>examples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see how a deployment would look like from operator perspective</a:t>
            </a:r>
          </a:p>
          <a:p>
            <a:pPr lvl="1" marL="457200" indent="-228600">
              <a:buSzPct val="100000"/>
              <a:buChar char="•"/>
            </a:pPr>
            <a:r>
              <a:t>PFE-enabled switch at edge of network, equipped with telemetry, exports to analytics plane</a:t>
            </a:r>
          </a:p>
          <a:p>
            <a:pPr lvl="1" marL="457200" indent="-228600">
              <a:buSzPct val="100000"/>
              <a:buChar char="•"/>
            </a:pPr>
            <a:r>
              <a:t>analytics plane runs long-running queries to detect a baseline of anomalies, generates alerts</a:t>
            </a:r>
          </a:p>
          <a:p>
            <a:pPr lvl="2" marL="685800" indent="-228600">
              <a:buSzPct val="100000"/>
              <a:buChar char="•"/>
            </a:pPr>
            <a:r>
              <a:t>examples: [⇥⇥⇥⇥⇥⇥]</a:t>
            </a:r>
          </a:p>
          <a:p>
            <a:pPr lvl="1" marL="457200" indent="-228600">
              <a:buSzPct val="100000"/>
              <a:buChar char="•"/>
            </a:pPr>
            <a:r>
              <a:t>problem: important to know/detect but information is insufficient to debug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at very least: more detailed information</a:t>
            </a:r>
          </a:p>
          <a:p>
            <a:pPr lvl="1" marL="558800" indent="-330200">
              <a:buSzPct val="100000"/>
              <a:buChar char="⇥"/>
            </a:pPr>
            <a:r>
              <a:t>exact condition that triggered alert</a:t>
            </a:r>
          </a:p>
          <a:p>
            <a:pPr lvl="1" marL="558800" indent="-330200">
              <a:buSzPct val="100000"/>
              <a:buChar char="⇥"/>
            </a:pPr>
            <a:r>
              <a:t>precise timestamp</a:t>
            </a:r>
          </a:p>
          <a:p>
            <a:pPr lvl="1" marL="558800" indent="-330200">
              <a:buSzPct val="100000"/>
              <a:buChar char="⇥"/>
            </a:pPr>
            <a:r>
              <a:t>most importantly: some reference to the incident</a:t>
            </a:r>
          </a:p>
          <a:p>
            <a:pPr lvl="2" marL="787400" indent="-330200">
              <a:buClr>
                <a:srgbClr val="000000"/>
              </a:buClr>
              <a:buSzPct val="100000"/>
              <a:buChar char="⇥"/>
            </a:pPr>
            <a:r>
              <a:t>allow operator or secondary system to look at exact packets that caused the condition</a:t>
            </a:r>
          </a:p>
          <a:p>
            <a:pPr lvl="2" marL="787400" indent="-330200">
              <a:buSzPct val="100000"/>
              <a:buChar char="•"/>
            </a:pPr>
            <a:r>
              <a:t>look at problem in detail, perform manual or detailed data analysis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introduce retrospective queries: a queue had an unusually high queue occupancy</a:t>
            </a:r>
          </a:p>
          <a:p>
            <a:pPr lvl="1" marL="457200" indent="-228600">
              <a:buSzPct val="100000"/>
              <a:buChar char="•"/>
            </a:pPr>
            <a:r>
              <a:t>question: is there ‘just’ a lot of traffic or is there an issue → security or performance</a:t>
            </a:r>
          </a:p>
          <a:p>
            <a:pPr lvl="1" marL="558800" indent="-330200">
              <a:buSzPct val="100000"/>
              <a:buChar char="⇥"/>
            </a:pPr>
            <a:r>
              <a:t>sample id … look at sample, apply different filters, maybe a standard summary script</a:t>
            </a:r>
          </a:p>
          <a:p>
            <a:pPr lvl="1" marL="558800" indent="-330200">
              <a:buSzPct val="100000"/>
              <a:buChar char="⇥"/>
            </a:pPr>
            <a:r>
              <a:t>more information about location of the incident … queue is part of load balancing group</a:t>
            </a:r>
          </a:p>
          <a:p>
            <a:pPr lvl="1" marL="558800" indent="-330200">
              <a:buSzPct val="100000"/>
              <a:buChar char="⇥"/>
            </a:pPr>
            <a:r>
              <a:t>what other queues are in that group? 24, 25, 26</a:t>
            </a:r>
          </a:p>
          <a:p>
            <a:pPr lvl="1" marL="558800" indent="-330200">
              <a:buSzPct val="100000"/>
              <a:buChar char="⇥"/>
            </a:pPr>
            <a:r>
              <a:t>look at traffic in those queues: see only control traffic, maybe generate histogram of packet distribution</a:t>
            </a:r>
          </a:p>
          <a:p>
            <a:pPr marL="330200" indent="-330200">
              <a:buSzPct val="100000"/>
              <a:buChar char="⇥"/>
            </a:pPr>
            <a:r>
              <a:t>conclusion: something is going on … hashing, misconfiguration etc. — with just a warning would not have been able to figure out the exact problem: applies to many phenomena, especially everything that is across flows and at longer time scales, say Slowloris attack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"/>
          <p:cNvSpPr txBox="1"/>
          <p:nvPr>
            <p:ph type="body" sz="quarter" idx="13"/>
          </p:nvPr>
        </p:nvSpPr>
        <p:spPr>
          <a:xfrm>
            <a:off x="3557628" y="1988938"/>
            <a:ext cx="17290654" cy="65325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sz="3600">
                <a:solidFill>
                  <a:srgbClr val="53585F"/>
                </a:solidFill>
              </a:defRPr>
            </a:pPr>
          </a:p>
        </p:txBody>
      </p:sp>
      <p:sp>
        <p:nvSpPr>
          <p:cNvPr id="12" name="Oliver Michel"/>
          <p:cNvSpPr txBox="1"/>
          <p:nvPr>
            <p:ph type="body" sz="quarter" idx="14"/>
          </p:nvPr>
        </p:nvSpPr>
        <p:spPr>
          <a:xfrm>
            <a:off x="7956139" y="11411699"/>
            <a:ext cx="6107907" cy="1295016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None/>
              <a:defRPr sz="5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Oliver Michel</a:t>
            </a:r>
          </a:p>
        </p:txBody>
      </p:sp>
      <p:sp>
        <p:nvSpPr>
          <p:cNvPr id="13" name="Line"/>
          <p:cNvSpPr/>
          <p:nvPr/>
        </p:nvSpPr>
        <p:spPr>
          <a:xfrm flipV="1">
            <a:off x="14601822" y="11348969"/>
            <a:ext cx="1" cy="1295016"/>
          </a:xfrm>
          <a:prstGeom prst="line">
            <a:avLst/>
          </a:prstGeom>
          <a:ln w="3175">
            <a:solidFill>
              <a:srgbClr val="A6AAA9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3000"/>
            </a:pP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3542262" y="1045370"/>
            <a:ext cx="17299476" cy="88152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pic>
        <p:nvPicPr>
          <p:cNvPr id="15" name="ucb_0.jpg" descr="ucb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91820"/>
            <a:ext cx="24384001" cy="7292455"/>
          </a:xfrm>
          <a:prstGeom prst="rect">
            <a:avLst/>
          </a:prstGeom>
          <a:ln w="3175">
            <a:miter lim="400000"/>
          </a:ln>
        </p:spPr>
      </p:pic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Left &amp; Bullet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" name="Text"/>
          <p:cNvSpPr txBox="1"/>
          <p:nvPr>
            <p:ph type="body" sz="quarter" idx="13"/>
          </p:nvPr>
        </p:nvSpPr>
        <p:spPr>
          <a:xfrm>
            <a:off x="1007727" y="13106519"/>
            <a:ext cx="10209497" cy="34845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600">
                <a:solidFill>
                  <a:srgbClr val="A6AAA9"/>
                </a:solidFill>
              </a:defRPr>
            </a:lvl1pPr>
          </a:lstStyle>
          <a:p>
            <a:pPr/>
            <a:r>
              <a:t>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Left &amp; Bullets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ody Level One…"/>
          <p:cNvSpPr txBox="1"/>
          <p:nvPr>
            <p:ph type="body" idx="1"/>
          </p:nvPr>
        </p:nvSpPr>
        <p:spPr>
          <a:xfrm>
            <a:off x="3563190" y="2557900"/>
            <a:ext cx="17257619" cy="1008795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3561638" y="1024373"/>
            <a:ext cx="17260724" cy="109191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" name="Text"/>
          <p:cNvSpPr txBox="1"/>
          <p:nvPr>
            <p:ph type="body" sz="quarter" idx="13"/>
          </p:nvPr>
        </p:nvSpPr>
        <p:spPr>
          <a:xfrm>
            <a:off x="1007727" y="13106519"/>
            <a:ext cx="10209497" cy="34845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600">
                <a:solidFill>
                  <a:srgbClr val="A6AAA9"/>
                </a:solidFill>
              </a:defRPr>
            </a:lvl1pPr>
          </a:lstStyle>
          <a:p>
            <a:pPr/>
            <a:r>
              <a:t>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Center &amp; Bullets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/>
          </p:nvPr>
        </p:nvSpPr>
        <p:spPr>
          <a:xfrm>
            <a:off x="3563190" y="2557900"/>
            <a:ext cx="17257619" cy="1008795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Title Text"/>
          <p:cNvSpPr txBox="1"/>
          <p:nvPr>
            <p:ph type="title"/>
          </p:nvPr>
        </p:nvSpPr>
        <p:spPr>
          <a:xfrm>
            <a:off x="3561638" y="1024373"/>
            <a:ext cx="17260724" cy="109191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" name="Text"/>
          <p:cNvSpPr txBox="1"/>
          <p:nvPr>
            <p:ph type="body" sz="quarter" idx="13"/>
          </p:nvPr>
        </p:nvSpPr>
        <p:spPr>
          <a:xfrm>
            <a:off x="1007727" y="13106519"/>
            <a:ext cx="10209497" cy="34845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600">
                <a:solidFill>
                  <a:srgbClr val="A6AAA9"/>
                </a:solidFill>
              </a:defRPr>
            </a:lvl1pPr>
          </a:lstStyle>
          <a:p>
            <a:pPr/>
            <a:r>
              <a:t>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Center &amp;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3561638" y="1024373"/>
            <a:ext cx="17260724" cy="109191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" name="Text"/>
          <p:cNvSpPr txBox="1"/>
          <p:nvPr>
            <p:ph type="body" sz="quarter" idx="13"/>
          </p:nvPr>
        </p:nvSpPr>
        <p:spPr>
          <a:xfrm>
            <a:off x="1007727" y="13106519"/>
            <a:ext cx="10209497" cy="34845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600">
                <a:solidFill>
                  <a:srgbClr val="A6AAA9"/>
                </a:solidFill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56" name="Object"/>
          <p:cNvSpPr txBox="1"/>
          <p:nvPr>
            <p:ph type="obj" idx="3"/>
          </p:nvPr>
        </p:nvSpPr>
        <p:spPr>
          <a:xfrm>
            <a:off x="3569892" y="2567692"/>
            <a:ext cx="17244215" cy="100874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520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Q&amp;A / Discussion"/>
          <p:cNvSpPr txBox="1"/>
          <p:nvPr/>
        </p:nvSpPr>
        <p:spPr>
          <a:xfrm>
            <a:off x="3801074" y="2620898"/>
            <a:ext cx="5359735" cy="8945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cap="small" sz="5200">
                <a:solidFill>
                  <a:srgbClr val="53585F"/>
                </a:solidFill>
              </a:defRPr>
            </a:lvl1pPr>
          </a:lstStyle>
          <a:p>
            <a:pPr/>
            <a:r>
              <a:t>Q&amp;A / Discussion</a:t>
            </a:r>
          </a:p>
        </p:txBody>
      </p:sp>
      <p:pic>
        <p:nvPicPr>
          <p:cNvPr id="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5094" y="10415506"/>
            <a:ext cx="4491696" cy="679596"/>
          </a:xfrm>
          <a:prstGeom prst="rect">
            <a:avLst/>
          </a:prstGeom>
          <a:ln w="3175">
            <a:miter lim="400000"/>
          </a:ln>
        </p:spPr>
      </p:pic>
      <p:sp>
        <p:nvSpPr>
          <p:cNvPr id="72" name="Oliver Michel…"/>
          <p:cNvSpPr txBox="1"/>
          <p:nvPr/>
        </p:nvSpPr>
        <p:spPr>
          <a:xfrm>
            <a:off x="3992900" y="5404204"/>
            <a:ext cx="4976083" cy="22665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spcBef>
                <a:spcPts val="4500"/>
              </a:spcBef>
              <a:defRPr sz="3800">
                <a:solidFill>
                  <a:srgbClr val="53585F"/>
                </a:solidFill>
              </a:defRPr>
            </a:pPr>
            <a:r>
              <a:t>Oliver Michel </a:t>
            </a:r>
            <a:endParaRPr sz="3200"/>
          </a:p>
          <a:p>
            <a:pPr>
              <a:spcBef>
                <a:spcPts val="4500"/>
              </a:spcBef>
              <a:defRPr sz="3000">
                <a:solidFill>
                  <a:srgbClr val="53585F"/>
                </a:solidFill>
              </a:defRPr>
            </a:pPr>
            <a:r>
              <a:t>oliver.michel@colorado.edu</a:t>
            </a:r>
          </a:p>
          <a:p>
            <a:pPr>
              <a:spcBef>
                <a:spcPts val="700"/>
              </a:spcBef>
              <a:defRPr sz="3000">
                <a:solidFill>
                  <a:srgbClr val="53585F"/>
                </a:solidFill>
              </a:defRPr>
            </a:pPr>
            <a:r>
              <a:t>http://nsr.colorado.edu/oliver</a:t>
            </a:r>
          </a:p>
        </p:txBody>
      </p:sp>
      <p:pic>
        <p:nvPicPr>
          <p:cNvPr id="73" name="Image" descr="Image"/>
          <p:cNvPicPr>
            <a:picLocks noChangeAspect="0"/>
          </p:cNvPicPr>
          <p:nvPr/>
        </p:nvPicPr>
        <p:blipFill>
          <a:blip r:embed="rId3">
            <a:extLst/>
          </a:blip>
          <a:srcRect l="12642" t="0" r="38450" b="0"/>
          <a:stretch>
            <a:fillRect/>
          </a:stretch>
        </p:blipFill>
        <p:spPr>
          <a:xfrm>
            <a:off x="14189737" y="1640483"/>
            <a:ext cx="6867369" cy="10434889"/>
          </a:xfrm>
          <a:prstGeom prst="rect">
            <a:avLst/>
          </a:prstGeom>
          <a:ln w="3175">
            <a:miter lim="400000"/>
          </a:ln>
        </p:spPr>
      </p:pic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001571" y="2557900"/>
            <a:ext cx="22355458" cy="100879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2100"/>
              </a:spcBef>
              <a:buChar char="■"/>
              <a:defRPr sz="4300"/>
            </a:lvl2pPr>
            <a:lvl3pPr>
              <a:spcBef>
                <a:spcPts val="1400"/>
              </a:spcBef>
              <a:buChar char="■"/>
              <a:defRPr sz="4300"/>
            </a:lvl3pPr>
            <a:lvl4pPr>
              <a:spcBef>
                <a:spcPts val="1400"/>
              </a:spcBef>
              <a:buChar char="■"/>
              <a:defRPr sz="4300"/>
            </a:lvl4pPr>
            <a:lvl5pPr>
              <a:spcBef>
                <a:spcPts val="1400"/>
              </a:spcBef>
              <a:buChar char="■"/>
              <a:defRPr sz="4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031632" y="1024373"/>
            <a:ext cx="22355459" cy="10919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022765" y="13087469"/>
            <a:ext cx="374061" cy="386557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67972" marR="0" indent="-567972" algn="l" defTabSz="821531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■"/>
        <a:tabLst/>
        <a:defRPr b="0" baseline="0" cap="none" i="0" spc="0" strike="noStrike" sz="4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12472" marR="0" indent="-567972" algn="l" defTabSz="821531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456972" marR="0" indent="-567972" algn="l" defTabSz="821531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01472" marR="0" indent="-567972" algn="l" defTabSz="821531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45972" marR="0" indent="-567972" algn="l" defTabSz="821531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790472" marR="0" indent="-567972" algn="l" defTabSz="821531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34972" marR="0" indent="-567972" algn="l" defTabSz="821531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679472" marR="0" indent="-567972" algn="l" defTabSz="821531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23972" marR="0" indent="-567972" algn="l" defTabSz="821531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.jpeg"/><Relationship Id="rId8" Type="http://schemas.openxmlformats.org/officeDocument/2006/relationships/image" Target="../media/image16.png"/><Relationship Id="rId9" Type="http://schemas.openxmlformats.org/officeDocument/2006/relationships/image" Target="../media/image3.jpeg"/><Relationship Id="rId10" Type="http://schemas.openxmlformats.org/officeDocument/2006/relationships/image" Target="../media/image4.jpeg"/><Relationship Id="rId11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chart" Target="../charts/chart4.xml"/><Relationship Id="rId6" Type="http://schemas.openxmlformats.org/officeDocument/2006/relationships/chart" Target="../charts/chart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CM SDN-NFV Security ’19, March 27th 2019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53585F"/>
                </a:solidFill>
              </a:defRPr>
            </a:lvl1pPr>
          </a:lstStyle>
          <a:p>
            <a:pPr/>
            <a:r>
              <a:t>ACM SDN-NFV Security ’19, March 27th 2019</a:t>
            </a:r>
          </a:p>
        </p:txBody>
      </p:sp>
      <p:sp>
        <p:nvSpPr>
          <p:cNvPr id="84" name="PIQ: Persistent Interactive Queries for Network Security Analytic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616148">
              <a:defRPr sz="4650"/>
            </a:lvl1pPr>
          </a:lstStyle>
          <a:p>
            <a:pPr/>
            <a:r>
              <a:t>PIQ: Persistent Interactive Queries for Network Security Analytics</a:t>
            </a:r>
          </a:p>
        </p:txBody>
      </p:sp>
      <p:sp>
        <p:nvSpPr>
          <p:cNvPr id="85" name="Oliver Michel…"/>
          <p:cNvSpPr txBox="1"/>
          <p:nvPr/>
        </p:nvSpPr>
        <p:spPr>
          <a:xfrm>
            <a:off x="5825850" y="10775686"/>
            <a:ext cx="6983566" cy="28008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r">
              <a:defRPr sz="4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Oliver Michel</a:t>
            </a:r>
          </a:p>
          <a:p>
            <a:pPr algn="r">
              <a:defRPr sz="4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John Sonchack</a:t>
            </a:r>
          </a:p>
          <a:p>
            <a:pPr algn="r">
              <a:defRPr sz="4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Eric Keller</a:t>
            </a:r>
          </a:p>
          <a:p>
            <a:pPr algn="r">
              <a:defRPr sz="4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Jonathan M. Smith</a:t>
            </a:r>
          </a:p>
        </p:txBody>
      </p:sp>
      <p:pic>
        <p:nvPicPr>
          <p:cNvPr id="86" name="Boulder FL.pdf" descr="Boulder FL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1590" y="10800547"/>
            <a:ext cx="5502350" cy="2751176"/>
          </a:xfrm>
          <a:prstGeom prst="rect">
            <a:avLst/>
          </a:prstGeom>
          <a:ln w="3175">
            <a:miter lim="400000"/>
          </a:ln>
        </p:spPr>
      </p:pic>
      <p:pic>
        <p:nvPicPr>
          <p:cNvPr id="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62178" y="11663379"/>
            <a:ext cx="3715618" cy="1025511"/>
          </a:xfrm>
          <a:prstGeom prst="rect">
            <a:avLst/>
          </a:prstGeom>
          <a:ln w="3175">
            <a:miter lim="400000"/>
          </a:ln>
        </p:spPr>
      </p:pic>
      <p:sp>
        <p:nvSpPr>
          <p:cNvPr id="88" name="Line"/>
          <p:cNvSpPr/>
          <p:nvPr/>
        </p:nvSpPr>
        <p:spPr>
          <a:xfrm flipV="1">
            <a:off x="13177002" y="11023834"/>
            <a:ext cx="1" cy="2304601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3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trospective Network Que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Retrospective Network Queries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sp>
        <p:nvSpPr>
          <p:cNvPr id="176" name="Persistent"/>
          <p:cNvSpPr txBox="1"/>
          <p:nvPr/>
        </p:nvSpPr>
        <p:spPr>
          <a:xfrm>
            <a:off x="5924949" y="3511366"/>
            <a:ext cx="2684495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Persistent</a:t>
            </a:r>
          </a:p>
        </p:txBody>
      </p:sp>
      <p:sp>
        <p:nvSpPr>
          <p:cNvPr id="177" name="Interactive Queries"/>
          <p:cNvSpPr txBox="1"/>
          <p:nvPr/>
        </p:nvSpPr>
        <p:spPr>
          <a:xfrm>
            <a:off x="14122655" y="3511366"/>
            <a:ext cx="5055179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Interactive Queries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5206166" y="4539253"/>
            <a:ext cx="3798613" cy="6433652"/>
            <a:chOff x="0" y="0"/>
            <a:chExt cx="3798611" cy="6433650"/>
          </a:xfrm>
        </p:grpSpPr>
        <p:grpSp>
          <p:nvGrpSpPr>
            <p:cNvPr id="180" name="Group"/>
            <p:cNvGrpSpPr/>
            <p:nvPr/>
          </p:nvGrpSpPr>
          <p:grpSpPr>
            <a:xfrm>
              <a:off x="0" y="1512770"/>
              <a:ext cx="3798612" cy="4920881"/>
              <a:chOff x="0" y="0"/>
              <a:chExt cx="3798611" cy="4920879"/>
            </a:xfrm>
          </p:grpSpPr>
          <p:pic>
            <p:nvPicPr>
              <p:cNvPr id="178" name="database.pdf" descr="databas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798612" cy="379861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179" name="Database"/>
              <p:cNvSpPr txBox="1"/>
              <p:nvPr/>
            </p:nvSpPr>
            <p:spPr>
              <a:xfrm>
                <a:off x="793342" y="4229523"/>
                <a:ext cx="2211928" cy="69135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>
                <a:lvl1pPr>
                  <a:defRPr sz="3800"/>
                </a:lvl1pPr>
              </a:lstStyle>
              <a:p>
                <a:pPr/>
                <a:r>
                  <a:t>Database</a:t>
                </a:r>
              </a:p>
            </p:txBody>
          </p:sp>
        </p:grpSp>
        <p:sp>
          <p:nvSpPr>
            <p:cNvPr id="181" name="Line"/>
            <p:cNvSpPr/>
            <p:nvPr/>
          </p:nvSpPr>
          <p:spPr>
            <a:xfrm flipH="1">
              <a:off x="1899305" y="0"/>
              <a:ext cx="1" cy="12905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3000"/>
              </a:pP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14750938" y="4539253"/>
            <a:ext cx="3798613" cy="6190298"/>
            <a:chOff x="0" y="0"/>
            <a:chExt cx="3798611" cy="6190296"/>
          </a:xfrm>
        </p:grpSpPr>
        <p:grpSp>
          <p:nvGrpSpPr>
            <p:cNvPr id="185" name="Group"/>
            <p:cNvGrpSpPr/>
            <p:nvPr/>
          </p:nvGrpSpPr>
          <p:grpSpPr>
            <a:xfrm>
              <a:off x="0" y="1756124"/>
              <a:ext cx="3798612" cy="4434173"/>
              <a:chOff x="0" y="0"/>
              <a:chExt cx="3798611" cy="4434172"/>
            </a:xfrm>
          </p:grpSpPr>
          <p:pic>
            <p:nvPicPr>
              <p:cNvPr id="183" name="research.pdf" descr="research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3798612" cy="379861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184" name="Query Interface"/>
              <p:cNvSpPr txBox="1"/>
              <p:nvPr/>
            </p:nvSpPr>
            <p:spPr>
              <a:xfrm>
                <a:off x="154138" y="3742816"/>
                <a:ext cx="3490336" cy="69135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>
                <a:lvl1pPr>
                  <a:defRPr sz="3800"/>
                </a:lvl1pPr>
              </a:lstStyle>
              <a:p>
                <a:pPr/>
                <a:r>
                  <a:t>Query Interface</a:t>
                </a:r>
              </a:p>
            </p:txBody>
          </p:sp>
        </p:grpSp>
        <p:sp>
          <p:nvSpPr>
            <p:cNvPr id="186" name="Line"/>
            <p:cNvSpPr/>
            <p:nvPr/>
          </p:nvSpPr>
          <p:spPr>
            <a:xfrm flipH="1">
              <a:off x="1899305" y="0"/>
              <a:ext cx="1" cy="12905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30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2"/>
      <p:bldP build="whole" bldLvl="1" animBg="1" rev="0" advAuto="0" spid="18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Retrospective Network Queries"/>
          <p:cNvSpPr txBox="1"/>
          <p:nvPr>
            <p:ph type="title"/>
          </p:nvPr>
        </p:nvSpPr>
        <p:spPr>
          <a:xfrm>
            <a:off x="3561638" y="1024373"/>
            <a:ext cx="17260724" cy="109191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Retrospective Network Queries</a:t>
            </a:r>
          </a:p>
        </p:txBody>
      </p:sp>
      <p:sp>
        <p:nvSpPr>
          <p:cNvPr id="193" name="Persistent Interactive Queries for Network Security Analytics | Oliver Michel"/>
          <p:cNvSpPr txBox="1"/>
          <p:nvPr/>
        </p:nvSpPr>
        <p:spPr>
          <a:xfrm>
            <a:off x="1007727" y="13106519"/>
            <a:ext cx="10209497" cy="348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l">
              <a:defRPr sz="1600">
                <a:solidFill>
                  <a:srgbClr val="A6AAA9"/>
                </a:solidFill>
              </a:defRPr>
            </a:lvl1pPr>
          </a:lstStyle>
          <a:p>
            <a:pPr/>
            <a:r>
              <a:t>Persistent Interactive Queries for Network Security Analytics | Oliver Michel</a:t>
            </a:r>
          </a:p>
        </p:txBody>
      </p:sp>
      <p:pic>
        <p:nvPicPr>
          <p:cNvPr id="194" name="database.pdf" descr="databas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3036" y="4758907"/>
            <a:ext cx="3798613" cy="3798613"/>
          </a:xfrm>
          <a:prstGeom prst="rect">
            <a:avLst/>
          </a:prstGeom>
          <a:ln w="3175">
            <a:miter lim="400000"/>
          </a:ln>
        </p:spPr>
      </p:pic>
      <p:pic>
        <p:nvPicPr>
          <p:cNvPr id="195" name="research.pdf" descr="researc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8660" y="5158480"/>
            <a:ext cx="3798613" cy="3798613"/>
          </a:xfrm>
          <a:prstGeom prst="rect">
            <a:avLst/>
          </a:prstGeom>
          <a:ln w="3175">
            <a:miter lim="400000"/>
          </a:ln>
        </p:spPr>
      </p:pic>
      <p:sp>
        <p:nvSpPr>
          <p:cNvPr id="196" name="Text"/>
          <p:cNvSpPr txBox="1"/>
          <p:nvPr/>
        </p:nvSpPr>
        <p:spPr>
          <a:xfrm>
            <a:off x="23022765" y="13087469"/>
            <a:ext cx="374061" cy="3865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7" name="Storing Network Records…"/>
          <p:cNvSpPr txBox="1"/>
          <p:nvPr/>
        </p:nvSpPr>
        <p:spPr>
          <a:xfrm>
            <a:off x="12513475" y="5267721"/>
            <a:ext cx="9979920" cy="31805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marL="811388" indent="-811388" algn="l">
              <a:lnSpc>
                <a:spcPct val="170000"/>
              </a:lnSpc>
              <a:buSzPct val="100000"/>
              <a:buAutoNum type="arabicPeriod" startAt="1"/>
            </a:pPr>
            <a:r>
              <a:t>Storing Network Records</a:t>
            </a:r>
          </a:p>
          <a:p>
            <a:pPr marL="811388" indent="-811388" algn="l">
              <a:lnSpc>
                <a:spcPct val="170000"/>
              </a:lnSpc>
              <a:buSzPct val="100000"/>
              <a:buAutoNum type="arabicPeriod" startAt="1"/>
            </a:pPr>
            <a:r>
              <a:t>Injecting Records into a Database</a:t>
            </a:r>
          </a:p>
          <a:p>
            <a:pPr marL="811388" indent="-811388" algn="l">
              <a:lnSpc>
                <a:spcPct val="170000"/>
              </a:lnSpc>
              <a:buSzPct val="100000"/>
              <a:buAutoNum type="arabicPeriod" startAt="1"/>
            </a:pPr>
            <a:r>
              <a:t>Querying the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"/>
          <p:cNvGrpSpPr/>
          <p:nvPr/>
        </p:nvGrpSpPr>
        <p:grpSpPr>
          <a:xfrm>
            <a:off x="4268024" y="8864162"/>
            <a:ext cx="8059797" cy="482601"/>
            <a:chOff x="0" y="0"/>
            <a:chExt cx="8059795" cy="482600"/>
          </a:xfrm>
        </p:grpSpPr>
        <p:sp>
          <p:nvSpPr>
            <p:cNvPr id="201" name="GPV"/>
            <p:cNvSpPr txBox="1"/>
            <p:nvPr/>
          </p:nvSpPr>
          <p:spPr>
            <a:xfrm>
              <a:off x="-1" y="0"/>
              <a:ext cx="749301" cy="4826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2500"/>
              </a:lvl1pPr>
            </a:lstStyle>
            <a:p>
              <a:pPr/>
              <a:r>
                <a:t>GPV</a:t>
              </a:r>
            </a:p>
          </p:txBody>
        </p:sp>
        <p:grpSp>
          <p:nvGrpSpPr>
            <p:cNvPr id="207" name="Group"/>
            <p:cNvGrpSpPr/>
            <p:nvPr/>
          </p:nvGrpSpPr>
          <p:grpSpPr>
            <a:xfrm>
              <a:off x="3461888" y="25399"/>
              <a:ext cx="4597908" cy="431801"/>
              <a:chOff x="0" y="0"/>
              <a:chExt cx="4597907" cy="431800"/>
            </a:xfrm>
          </p:grpSpPr>
          <p:sp>
            <p:nvSpPr>
              <p:cNvPr id="202" name="22.4.24.9"/>
              <p:cNvSpPr txBox="1"/>
              <p:nvPr/>
            </p:nvSpPr>
            <p:spPr>
              <a:xfrm>
                <a:off x="0" y="-1"/>
                <a:ext cx="1198881" cy="431801"/>
              </a:xfrm>
              <a:prstGeom prst="rect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22.4.24.9</a:t>
                </a:r>
              </a:p>
            </p:txBody>
          </p:sp>
          <p:sp>
            <p:nvSpPr>
              <p:cNvPr id="203" name="118.24.1.7"/>
              <p:cNvSpPr txBox="1"/>
              <p:nvPr/>
            </p:nvSpPr>
            <p:spPr>
              <a:xfrm>
                <a:off x="1326387" y="-1"/>
                <a:ext cx="1340105" cy="431801"/>
              </a:xfrm>
              <a:prstGeom prst="rect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118.24.1.7</a:t>
                </a:r>
              </a:p>
            </p:txBody>
          </p:sp>
          <p:sp>
            <p:nvSpPr>
              <p:cNvPr id="204" name="6"/>
              <p:cNvSpPr txBox="1"/>
              <p:nvPr/>
            </p:nvSpPr>
            <p:spPr>
              <a:xfrm>
                <a:off x="2793999" y="-1"/>
                <a:ext cx="280925" cy="431801"/>
              </a:xfrm>
              <a:prstGeom prst="rect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6</a:t>
                </a:r>
              </a:p>
            </p:txBody>
          </p:sp>
          <p:sp>
            <p:nvSpPr>
              <p:cNvPr id="205" name="34323"/>
              <p:cNvSpPr txBox="1"/>
              <p:nvPr/>
            </p:nvSpPr>
            <p:spPr>
              <a:xfrm>
                <a:off x="3202432" y="-1"/>
                <a:ext cx="845821" cy="431801"/>
              </a:xfrm>
              <a:prstGeom prst="rect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34323</a:t>
                </a:r>
              </a:p>
            </p:txBody>
          </p:sp>
          <p:sp>
            <p:nvSpPr>
              <p:cNvPr id="206" name="22"/>
              <p:cNvSpPr txBox="1"/>
              <p:nvPr/>
            </p:nvSpPr>
            <p:spPr>
              <a:xfrm>
                <a:off x="4175759" y="-1"/>
                <a:ext cx="422149" cy="431801"/>
              </a:xfrm>
              <a:prstGeom prst="rect">
                <a:avLst/>
              </a:prstGeom>
              <a:noFill/>
              <a:ln w="25400" cap="flat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22</a:t>
                </a:r>
              </a:p>
            </p:txBody>
          </p:sp>
        </p:grpSp>
      </p:grpSp>
      <p:grpSp>
        <p:nvGrpSpPr>
          <p:cNvPr id="226" name="Group"/>
          <p:cNvGrpSpPr/>
          <p:nvPr/>
        </p:nvGrpSpPr>
        <p:grpSpPr>
          <a:xfrm>
            <a:off x="12425994" y="8362512"/>
            <a:ext cx="4002460" cy="1498601"/>
            <a:chOff x="0" y="0"/>
            <a:chExt cx="4002459" cy="1498600"/>
          </a:xfrm>
        </p:grpSpPr>
        <p:grpSp>
          <p:nvGrpSpPr>
            <p:cNvPr id="212" name="Group"/>
            <p:cNvGrpSpPr/>
            <p:nvPr/>
          </p:nvGrpSpPr>
          <p:grpSpPr>
            <a:xfrm>
              <a:off x="-1" y="228858"/>
              <a:ext cx="460922" cy="1036141"/>
              <a:chOff x="0" y="0"/>
              <a:chExt cx="460920" cy="1036139"/>
            </a:xfrm>
          </p:grpSpPr>
          <p:sp>
            <p:nvSpPr>
              <p:cNvPr id="209" name="Line"/>
              <p:cNvSpPr/>
              <p:nvPr/>
            </p:nvSpPr>
            <p:spPr>
              <a:xfrm flipV="1">
                <a:off x="-1" y="-1"/>
                <a:ext cx="460921" cy="4609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/>
                </a:pPr>
              </a:p>
            </p:txBody>
          </p:sp>
          <p:sp>
            <p:nvSpPr>
              <p:cNvPr id="210" name="Line"/>
              <p:cNvSpPr/>
              <p:nvPr/>
            </p:nvSpPr>
            <p:spPr>
              <a:xfrm>
                <a:off x="-1" y="575219"/>
                <a:ext cx="460921" cy="4609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/>
                </a:pPr>
              </a:p>
            </p:txBody>
          </p:sp>
          <p:sp>
            <p:nvSpPr>
              <p:cNvPr id="211" name="Line"/>
              <p:cNvSpPr/>
              <p:nvPr/>
            </p:nvSpPr>
            <p:spPr>
              <a:xfrm flipV="1">
                <a:off x="8980" y="519112"/>
                <a:ext cx="4519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/>
                </a:pPr>
              </a:p>
            </p:txBody>
          </p:sp>
        </p:grpSp>
        <p:grpSp>
          <p:nvGrpSpPr>
            <p:cNvPr id="225" name="Group"/>
            <p:cNvGrpSpPr/>
            <p:nvPr/>
          </p:nvGrpSpPr>
          <p:grpSpPr>
            <a:xfrm>
              <a:off x="568074" y="0"/>
              <a:ext cx="3434386" cy="1498600"/>
              <a:chOff x="0" y="0"/>
              <a:chExt cx="3434384" cy="1498600"/>
            </a:xfrm>
          </p:grpSpPr>
          <p:sp>
            <p:nvSpPr>
              <p:cNvPr id="213" name="1.0239"/>
              <p:cNvSpPr txBox="1"/>
              <p:nvPr/>
            </p:nvSpPr>
            <p:spPr>
              <a:xfrm>
                <a:off x="-1" y="-1"/>
                <a:ext cx="916433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1.0239</a:t>
                </a:r>
              </a:p>
            </p:txBody>
          </p:sp>
          <p:sp>
            <p:nvSpPr>
              <p:cNvPr id="214" name="34"/>
              <p:cNvSpPr txBox="1"/>
              <p:nvPr/>
            </p:nvSpPr>
            <p:spPr>
              <a:xfrm>
                <a:off x="1059942" y="-1"/>
                <a:ext cx="422149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34</a:t>
                </a:r>
              </a:p>
            </p:txBody>
          </p:sp>
          <p:sp>
            <p:nvSpPr>
              <p:cNvPr id="215" name="1.7865"/>
              <p:cNvSpPr txBox="1"/>
              <p:nvPr/>
            </p:nvSpPr>
            <p:spPr>
              <a:xfrm>
                <a:off x="-1" y="533399"/>
                <a:ext cx="916433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1.7865</a:t>
                </a:r>
              </a:p>
            </p:txBody>
          </p:sp>
          <p:sp>
            <p:nvSpPr>
              <p:cNvPr id="216" name="12"/>
              <p:cNvSpPr txBox="1"/>
              <p:nvPr/>
            </p:nvSpPr>
            <p:spPr>
              <a:xfrm>
                <a:off x="1059942" y="533399"/>
                <a:ext cx="422149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12</a:t>
                </a:r>
              </a:p>
            </p:txBody>
          </p:sp>
          <p:sp>
            <p:nvSpPr>
              <p:cNvPr id="217" name="2.3239"/>
              <p:cNvSpPr txBox="1"/>
              <p:nvPr/>
            </p:nvSpPr>
            <p:spPr>
              <a:xfrm>
                <a:off x="-1" y="1066799"/>
                <a:ext cx="916433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2.3239</a:t>
                </a:r>
              </a:p>
            </p:txBody>
          </p:sp>
          <p:sp>
            <p:nvSpPr>
              <p:cNvPr id="218" name="45"/>
              <p:cNvSpPr txBox="1"/>
              <p:nvPr/>
            </p:nvSpPr>
            <p:spPr>
              <a:xfrm>
                <a:off x="1059942" y="1066799"/>
                <a:ext cx="422149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45</a:t>
                </a:r>
              </a:p>
            </p:txBody>
          </p:sp>
          <p:sp>
            <p:nvSpPr>
              <p:cNvPr id="219" name="SYN"/>
              <p:cNvSpPr txBox="1"/>
              <p:nvPr/>
            </p:nvSpPr>
            <p:spPr>
              <a:xfrm>
                <a:off x="1625600" y="-1"/>
                <a:ext cx="1235254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SYN</a:t>
                </a:r>
              </a:p>
            </p:txBody>
          </p:sp>
          <p:sp>
            <p:nvSpPr>
              <p:cNvPr id="220" name="SYN,ACK"/>
              <p:cNvSpPr txBox="1"/>
              <p:nvPr/>
            </p:nvSpPr>
            <p:spPr>
              <a:xfrm>
                <a:off x="1625600" y="533399"/>
                <a:ext cx="1235254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SYN,ACK</a:t>
                </a:r>
              </a:p>
            </p:txBody>
          </p:sp>
          <p:sp>
            <p:nvSpPr>
              <p:cNvPr id="221" name="FIN"/>
              <p:cNvSpPr txBox="1"/>
              <p:nvPr/>
            </p:nvSpPr>
            <p:spPr>
              <a:xfrm>
                <a:off x="1625600" y="1066799"/>
                <a:ext cx="1235254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FIN</a:t>
                </a:r>
              </a:p>
            </p:txBody>
          </p:sp>
          <p:sp>
            <p:nvSpPr>
              <p:cNvPr id="222" name="…"/>
              <p:cNvSpPr txBox="1"/>
              <p:nvPr/>
            </p:nvSpPr>
            <p:spPr>
              <a:xfrm>
                <a:off x="2998722" y="-1"/>
                <a:ext cx="435663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…</a:t>
                </a:r>
              </a:p>
            </p:txBody>
          </p:sp>
          <p:sp>
            <p:nvSpPr>
              <p:cNvPr id="223" name="…"/>
              <p:cNvSpPr txBox="1"/>
              <p:nvPr/>
            </p:nvSpPr>
            <p:spPr>
              <a:xfrm>
                <a:off x="2998722" y="533399"/>
                <a:ext cx="435663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…</a:t>
                </a:r>
              </a:p>
            </p:txBody>
          </p:sp>
          <p:sp>
            <p:nvSpPr>
              <p:cNvPr id="224" name="…"/>
              <p:cNvSpPr txBox="1"/>
              <p:nvPr/>
            </p:nvSpPr>
            <p:spPr>
              <a:xfrm>
                <a:off x="2998722" y="1066799"/>
                <a:ext cx="435663" cy="431801"/>
              </a:xfrm>
              <a:prstGeom prst="rect">
                <a:avLst/>
              </a:prstGeom>
              <a:noFill/>
              <a:ln w="25400" cap="flat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584200">
                  <a:defRPr sz="2000"/>
                </a:lvl1pPr>
              </a:lstStyle>
              <a:p>
                <a:pPr/>
                <a:r>
                  <a:t>…</a:t>
                </a:r>
              </a:p>
            </p:txBody>
          </p:sp>
        </p:grpSp>
      </p:grpSp>
      <p:grpSp>
        <p:nvGrpSpPr>
          <p:cNvPr id="261" name="Group"/>
          <p:cNvGrpSpPr/>
          <p:nvPr/>
        </p:nvGrpSpPr>
        <p:grpSpPr>
          <a:xfrm>
            <a:off x="3444506" y="5965041"/>
            <a:ext cx="12977389" cy="1498601"/>
            <a:chOff x="0" y="0"/>
            <a:chExt cx="12977388" cy="1498600"/>
          </a:xfrm>
        </p:grpSpPr>
        <p:sp>
          <p:nvSpPr>
            <p:cNvPr id="227" name="Packet Records"/>
            <p:cNvSpPr txBox="1"/>
            <p:nvPr/>
          </p:nvSpPr>
          <p:spPr>
            <a:xfrm>
              <a:off x="-1" y="508000"/>
              <a:ext cx="2367281" cy="4826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2500"/>
              </a:lvl1pPr>
            </a:lstStyle>
            <a:p>
              <a:pPr/>
              <a:r>
                <a:t>Packet Records</a:t>
              </a:r>
            </a:p>
          </p:txBody>
        </p:sp>
        <p:grpSp>
          <p:nvGrpSpPr>
            <p:cNvPr id="260" name="Group"/>
            <p:cNvGrpSpPr/>
            <p:nvPr/>
          </p:nvGrpSpPr>
          <p:grpSpPr>
            <a:xfrm>
              <a:off x="4307689" y="0"/>
              <a:ext cx="8669700" cy="1498600"/>
              <a:chOff x="0" y="0"/>
              <a:chExt cx="8669698" cy="1498600"/>
            </a:xfrm>
          </p:grpSpPr>
          <p:grpSp>
            <p:nvGrpSpPr>
              <p:cNvPr id="243" name="Group"/>
              <p:cNvGrpSpPr/>
              <p:nvPr/>
            </p:nvGrpSpPr>
            <p:grpSpPr>
              <a:xfrm>
                <a:off x="0" y="0"/>
                <a:ext cx="4597908" cy="1498600"/>
                <a:chOff x="0" y="0"/>
                <a:chExt cx="4597907" cy="1498600"/>
              </a:xfrm>
            </p:grpSpPr>
            <p:sp>
              <p:nvSpPr>
                <p:cNvPr id="228" name="22.4.24.9"/>
                <p:cNvSpPr txBox="1"/>
                <p:nvPr/>
              </p:nvSpPr>
              <p:spPr>
                <a:xfrm>
                  <a:off x="0" y="-1"/>
                  <a:ext cx="119888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22.4.24.9</a:t>
                  </a:r>
                </a:p>
              </p:txBody>
            </p:sp>
            <p:sp>
              <p:nvSpPr>
                <p:cNvPr id="229" name="118.24.1.7"/>
                <p:cNvSpPr txBox="1"/>
                <p:nvPr/>
              </p:nvSpPr>
              <p:spPr>
                <a:xfrm>
                  <a:off x="1326387" y="-1"/>
                  <a:ext cx="1340105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118.24.1.7</a:t>
                  </a:r>
                </a:p>
              </p:txBody>
            </p:sp>
            <p:sp>
              <p:nvSpPr>
                <p:cNvPr id="230" name="6"/>
                <p:cNvSpPr txBox="1"/>
                <p:nvPr/>
              </p:nvSpPr>
              <p:spPr>
                <a:xfrm>
                  <a:off x="2793999" y="-1"/>
                  <a:ext cx="280925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6</a:t>
                  </a:r>
                </a:p>
              </p:txBody>
            </p:sp>
            <p:sp>
              <p:nvSpPr>
                <p:cNvPr id="231" name="34323"/>
                <p:cNvSpPr txBox="1"/>
                <p:nvPr/>
              </p:nvSpPr>
              <p:spPr>
                <a:xfrm>
                  <a:off x="3202432" y="-1"/>
                  <a:ext cx="84582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34323</a:t>
                  </a:r>
                </a:p>
              </p:txBody>
            </p:sp>
            <p:sp>
              <p:nvSpPr>
                <p:cNvPr id="232" name="22"/>
                <p:cNvSpPr txBox="1"/>
                <p:nvPr/>
              </p:nvSpPr>
              <p:spPr>
                <a:xfrm>
                  <a:off x="4175759" y="-1"/>
                  <a:ext cx="422149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22</a:t>
                  </a:r>
                </a:p>
              </p:txBody>
            </p:sp>
            <p:sp>
              <p:nvSpPr>
                <p:cNvPr id="233" name="22.4.24.9"/>
                <p:cNvSpPr txBox="1"/>
                <p:nvPr/>
              </p:nvSpPr>
              <p:spPr>
                <a:xfrm>
                  <a:off x="0" y="533399"/>
                  <a:ext cx="119888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22.4.24.9</a:t>
                  </a:r>
                </a:p>
              </p:txBody>
            </p:sp>
            <p:sp>
              <p:nvSpPr>
                <p:cNvPr id="234" name="118.24.1.7"/>
                <p:cNvSpPr txBox="1"/>
                <p:nvPr/>
              </p:nvSpPr>
              <p:spPr>
                <a:xfrm>
                  <a:off x="1326387" y="533399"/>
                  <a:ext cx="1340105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118.24.1.7</a:t>
                  </a:r>
                </a:p>
              </p:txBody>
            </p:sp>
            <p:sp>
              <p:nvSpPr>
                <p:cNvPr id="235" name="6"/>
                <p:cNvSpPr txBox="1"/>
                <p:nvPr/>
              </p:nvSpPr>
              <p:spPr>
                <a:xfrm>
                  <a:off x="2793999" y="533399"/>
                  <a:ext cx="280925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6</a:t>
                  </a:r>
                </a:p>
              </p:txBody>
            </p:sp>
            <p:sp>
              <p:nvSpPr>
                <p:cNvPr id="236" name="34323"/>
                <p:cNvSpPr txBox="1"/>
                <p:nvPr/>
              </p:nvSpPr>
              <p:spPr>
                <a:xfrm>
                  <a:off x="3202432" y="533399"/>
                  <a:ext cx="84582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34323</a:t>
                  </a:r>
                </a:p>
              </p:txBody>
            </p:sp>
            <p:sp>
              <p:nvSpPr>
                <p:cNvPr id="237" name="22"/>
                <p:cNvSpPr txBox="1"/>
                <p:nvPr/>
              </p:nvSpPr>
              <p:spPr>
                <a:xfrm>
                  <a:off x="4175759" y="533399"/>
                  <a:ext cx="422149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22</a:t>
                  </a:r>
                </a:p>
              </p:txBody>
            </p:sp>
            <p:sp>
              <p:nvSpPr>
                <p:cNvPr id="238" name="22.4.24.9"/>
                <p:cNvSpPr txBox="1"/>
                <p:nvPr/>
              </p:nvSpPr>
              <p:spPr>
                <a:xfrm>
                  <a:off x="0" y="1066799"/>
                  <a:ext cx="119888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22.4.24.9</a:t>
                  </a:r>
                </a:p>
              </p:txBody>
            </p:sp>
            <p:sp>
              <p:nvSpPr>
                <p:cNvPr id="239" name="118.24.1.7"/>
                <p:cNvSpPr txBox="1"/>
                <p:nvPr/>
              </p:nvSpPr>
              <p:spPr>
                <a:xfrm>
                  <a:off x="1326387" y="1066799"/>
                  <a:ext cx="1340105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118.24.1.7</a:t>
                  </a:r>
                </a:p>
              </p:txBody>
            </p:sp>
            <p:sp>
              <p:nvSpPr>
                <p:cNvPr id="240" name="6"/>
                <p:cNvSpPr txBox="1"/>
                <p:nvPr/>
              </p:nvSpPr>
              <p:spPr>
                <a:xfrm>
                  <a:off x="2793999" y="1066799"/>
                  <a:ext cx="280925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6</a:t>
                  </a:r>
                </a:p>
              </p:txBody>
            </p:sp>
            <p:sp>
              <p:nvSpPr>
                <p:cNvPr id="241" name="34323"/>
                <p:cNvSpPr txBox="1"/>
                <p:nvPr/>
              </p:nvSpPr>
              <p:spPr>
                <a:xfrm>
                  <a:off x="3202432" y="1066799"/>
                  <a:ext cx="84582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34323</a:t>
                  </a:r>
                </a:p>
              </p:txBody>
            </p:sp>
            <p:sp>
              <p:nvSpPr>
                <p:cNvPr id="242" name="22"/>
                <p:cNvSpPr txBox="1"/>
                <p:nvPr/>
              </p:nvSpPr>
              <p:spPr>
                <a:xfrm>
                  <a:off x="4175759" y="1066799"/>
                  <a:ext cx="422149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22</a:t>
                  </a:r>
                </a:p>
              </p:txBody>
            </p:sp>
          </p:grpSp>
          <p:grpSp>
            <p:nvGrpSpPr>
              <p:cNvPr id="256" name="Group"/>
              <p:cNvGrpSpPr/>
              <p:nvPr/>
            </p:nvGrpSpPr>
            <p:grpSpPr>
              <a:xfrm>
                <a:off x="5245674" y="0"/>
                <a:ext cx="3424025" cy="1498600"/>
                <a:chOff x="0" y="0"/>
                <a:chExt cx="3424024" cy="1498600"/>
              </a:xfrm>
            </p:grpSpPr>
            <p:sp>
              <p:nvSpPr>
                <p:cNvPr id="244" name="1.0239"/>
                <p:cNvSpPr txBox="1"/>
                <p:nvPr/>
              </p:nvSpPr>
              <p:spPr>
                <a:xfrm>
                  <a:off x="1" y="-1"/>
                  <a:ext cx="916433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1.0239</a:t>
                  </a:r>
                </a:p>
              </p:txBody>
            </p:sp>
            <p:sp>
              <p:nvSpPr>
                <p:cNvPr id="245" name="34"/>
                <p:cNvSpPr txBox="1"/>
                <p:nvPr/>
              </p:nvSpPr>
              <p:spPr>
                <a:xfrm>
                  <a:off x="1059943" y="-1"/>
                  <a:ext cx="422149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34</a:t>
                  </a:r>
                </a:p>
              </p:txBody>
            </p:sp>
            <p:sp>
              <p:nvSpPr>
                <p:cNvPr id="246" name="SYN"/>
                <p:cNvSpPr txBox="1"/>
                <p:nvPr/>
              </p:nvSpPr>
              <p:spPr>
                <a:xfrm>
                  <a:off x="1625600" y="-1"/>
                  <a:ext cx="1235254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SYN</a:t>
                  </a:r>
                </a:p>
              </p:txBody>
            </p:sp>
            <p:sp>
              <p:nvSpPr>
                <p:cNvPr id="247" name="1.7865"/>
                <p:cNvSpPr txBox="1"/>
                <p:nvPr/>
              </p:nvSpPr>
              <p:spPr>
                <a:xfrm>
                  <a:off x="-1" y="533399"/>
                  <a:ext cx="916433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1.7865</a:t>
                  </a:r>
                </a:p>
              </p:txBody>
            </p:sp>
            <p:sp>
              <p:nvSpPr>
                <p:cNvPr id="248" name="12"/>
                <p:cNvSpPr txBox="1"/>
                <p:nvPr/>
              </p:nvSpPr>
              <p:spPr>
                <a:xfrm>
                  <a:off x="1059943" y="533399"/>
                  <a:ext cx="422149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12</a:t>
                  </a:r>
                </a:p>
              </p:txBody>
            </p:sp>
            <p:sp>
              <p:nvSpPr>
                <p:cNvPr id="249" name="SYN,ACK"/>
                <p:cNvSpPr txBox="1"/>
                <p:nvPr/>
              </p:nvSpPr>
              <p:spPr>
                <a:xfrm>
                  <a:off x="1625600" y="533399"/>
                  <a:ext cx="1235254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SYN,ACK</a:t>
                  </a:r>
                </a:p>
              </p:txBody>
            </p:sp>
            <p:sp>
              <p:nvSpPr>
                <p:cNvPr id="250" name="2.3239"/>
                <p:cNvSpPr txBox="1"/>
                <p:nvPr/>
              </p:nvSpPr>
              <p:spPr>
                <a:xfrm>
                  <a:off x="-1" y="1066799"/>
                  <a:ext cx="916433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2.3239</a:t>
                  </a:r>
                </a:p>
              </p:txBody>
            </p:sp>
            <p:sp>
              <p:nvSpPr>
                <p:cNvPr id="251" name="45"/>
                <p:cNvSpPr txBox="1"/>
                <p:nvPr/>
              </p:nvSpPr>
              <p:spPr>
                <a:xfrm>
                  <a:off x="1059943" y="1066799"/>
                  <a:ext cx="422149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45</a:t>
                  </a:r>
                </a:p>
              </p:txBody>
            </p:sp>
            <p:sp>
              <p:nvSpPr>
                <p:cNvPr id="252" name="FIN"/>
                <p:cNvSpPr txBox="1"/>
                <p:nvPr/>
              </p:nvSpPr>
              <p:spPr>
                <a:xfrm>
                  <a:off x="1625600" y="1066799"/>
                  <a:ext cx="1235254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FIN</a:t>
                  </a:r>
                </a:p>
              </p:txBody>
            </p:sp>
            <p:sp>
              <p:nvSpPr>
                <p:cNvPr id="253" name="…"/>
                <p:cNvSpPr txBox="1"/>
                <p:nvPr/>
              </p:nvSpPr>
              <p:spPr>
                <a:xfrm>
                  <a:off x="2988362" y="-1"/>
                  <a:ext cx="435663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…</a:t>
                  </a:r>
                </a:p>
              </p:txBody>
            </p:sp>
            <p:sp>
              <p:nvSpPr>
                <p:cNvPr id="254" name="…"/>
                <p:cNvSpPr txBox="1"/>
                <p:nvPr/>
              </p:nvSpPr>
              <p:spPr>
                <a:xfrm>
                  <a:off x="2988362" y="533399"/>
                  <a:ext cx="435663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…</a:t>
                  </a:r>
                </a:p>
              </p:txBody>
            </p:sp>
            <p:sp>
              <p:nvSpPr>
                <p:cNvPr id="255" name="…"/>
                <p:cNvSpPr txBox="1"/>
                <p:nvPr/>
              </p:nvSpPr>
              <p:spPr>
                <a:xfrm>
                  <a:off x="2988362" y="1066799"/>
                  <a:ext cx="435663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…</a:t>
                  </a:r>
                </a:p>
              </p:txBody>
            </p:sp>
          </p:grpSp>
          <p:sp>
            <p:nvSpPr>
              <p:cNvPr id="257" name="Line"/>
              <p:cNvSpPr/>
              <p:nvPr/>
            </p:nvSpPr>
            <p:spPr>
              <a:xfrm>
                <a:off x="4678288" y="749300"/>
                <a:ext cx="451940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3000"/>
                </a:pPr>
              </a:p>
            </p:txBody>
          </p:sp>
          <p:sp>
            <p:nvSpPr>
              <p:cNvPr id="258" name="Line"/>
              <p:cNvSpPr/>
              <p:nvPr/>
            </p:nvSpPr>
            <p:spPr>
              <a:xfrm>
                <a:off x="4695821" y="210834"/>
                <a:ext cx="4519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3000"/>
                </a:pPr>
              </a:p>
            </p:txBody>
          </p:sp>
          <p:sp>
            <p:nvSpPr>
              <p:cNvPr id="259" name="Line"/>
              <p:cNvSpPr/>
              <p:nvPr/>
            </p:nvSpPr>
            <p:spPr>
              <a:xfrm>
                <a:off x="4695821" y="1287765"/>
                <a:ext cx="4519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3000"/>
                </a:pPr>
              </a:p>
            </p:txBody>
          </p:sp>
        </p:grpSp>
      </p:grpSp>
      <p:grpSp>
        <p:nvGrpSpPr>
          <p:cNvPr id="276" name="Group"/>
          <p:cNvGrpSpPr/>
          <p:nvPr/>
        </p:nvGrpSpPr>
        <p:grpSpPr>
          <a:xfrm>
            <a:off x="3620501" y="10632984"/>
            <a:ext cx="12783282" cy="482601"/>
            <a:chOff x="0" y="0"/>
            <a:chExt cx="12783281" cy="482600"/>
          </a:xfrm>
        </p:grpSpPr>
        <p:sp>
          <p:nvSpPr>
            <p:cNvPr id="262" name="Flow Records"/>
            <p:cNvSpPr txBox="1"/>
            <p:nvPr/>
          </p:nvSpPr>
          <p:spPr>
            <a:xfrm>
              <a:off x="0" y="0"/>
              <a:ext cx="2049463" cy="4826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584200">
                <a:defRPr sz="2500"/>
              </a:lvl1pPr>
            </a:lstStyle>
            <a:p>
              <a:pPr/>
              <a:r>
                <a:t>Flow Records</a:t>
              </a:r>
            </a:p>
          </p:txBody>
        </p:sp>
        <p:grpSp>
          <p:nvGrpSpPr>
            <p:cNvPr id="275" name="Group"/>
            <p:cNvGrpSpPr/>
            <p:nvPr/>
          </p:nvGrpSpPr>
          <p:grpSpPr>
            <a:xfrm>
              <a:off x="4068959" y="25399"/>
              <a:ext cx="8714323" cy="431801"/>
              <a:chOff x="0" y="0"/>
              <a:chExt cx="8714321" cy="431800"/>
            </a:xfrm>
          </p:grpSpPr>
          <p:grpSp>
            <p:nvGrpSpPr>
              <p:cNvPr id="268" name="Group"/>
              <p:cNvGrpSpPr/>
              <p:nvPr/>
            </p:nvGrpSpPr>
            <p:grpSpPr>
              <a:xfrm>
                <a:off x="0" y="0"/>
                <a:ext cx="4669028" cy="431800"/>
                <a:chOff x="0" y="0"/>
                <a:chExt cx="4669027" cy="431800"/>
              </a:xfrm>
            </p:grpSpPr>
            <p:sp>
              <p:nvSpPr>
                <p:cNvPr id="263" name="22.4.24.9"/>
                <p:cNvSpPr txBox="1"/>
                <p:nvPr/>
              </p:nvSpPr>
              <p:spPr>
                <a:xfrm>
                  <a:off x="0" y="-1"/>
                  <a:ext cx="119888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22.4.24.9</a:t>
                  </a:r>
                </a:p>
              </p:txBody>
            </p:sp>
            <p:sp>
              <p:nvSpPr>
                <p:cNvPr id="264" name="118.24.1.7"/>
                <p:cNvSpPr txBox="1"/>
                <p:nvPr/>
              </p:nvSpPr>
              <p:spPr>
                <a:xfrm>
                  <a:off x="1361948" y="-1"/>
                  <a:ext cx="1340105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118.24.1.7</a:t>
                  </a:r>
                </a:p>
              </p:txBody>
            </p:sp>
            <p:sp>
              <p:nvSpPr>
                <p:cNvPr id="265" name="6"/>
                <p:cNvSpPr txBox="1"/>
                <p:nvPr/>
              </p:nvSpPr>
              <p:spPr>
                <a:xfrm>
                  <a:off x="2865120" y="-1"/>
                  <a:ext cx="280925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6</a:t>
                  </a:r>
                </a:p>
              </p:txBody>
            </p:sp>
            <p:sp>
              <p:nvSpPr>
                <p:cNvPr id="266" name="34323"/>
                <p:cNvSpPr txBox="1"/>
                <p:nvPr/>
              </p:nvSpPr>
              <p:spPr>
                <a:xfrm>
                  <a:off x="3273551" y="-1"/>
                  <a:ext cx="84582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34323</a:t>
                  </a:r>
                </a:p>
              </p:txBody>
            </p:sp>
            <p:sp>
              <p:nvSpPr>
                <p:cNvPr id="267" name="22"/>
                <p:cNvSpPr txBox="1"/>
                <p:nvPr/>
              </p:nvSpPr>
              <p:spPr>
                <a:xfrm>
                  <a:off x="4246879" y="-1"/>
                  <a:ext cx="422149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22</a:t>
                  </a:r>
                </a:p>
              </p:txBody>
            </p:sp>
          </p:grpSp>
          <p:grpSp>
            <p:nvGrpSpPr>
              <p:cNvPr id="273" name="Group"/>
              <p:cNvGrpSpPr/>
              <p:nvPr/>
            </p:nvGrpSpPr>
            <p:grpSpPr>
              <a:xfrm>
                <a:off x="5300302" y="0"/>
                <a:ext cx="3414020" cy="431800"/>
                <a:chOff x="0" y="0"/>
                <a:chExt cx="3414018" cy="431800"/>
              </a:xfrm>
            </p:grpSpPr>
            <p:sp>
              <p:nvSpPr>
                <p:cNvPr id="269" name="1.0239"/>
                <p:cNvSpPr txBox="1"/>
                <p:nvPr/>
              </p:nvSpPr>
              <p:spPr>
                <a:xfrm>
                  <a:off x="0" y="-1"/>
                  <a:ext cx="1103382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6">
                      <a:satOff val="24555"/>
                      <a:lumOff val="2223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1.0239</a:t>
                  </a:r>
                </a:p>
              </p:txBody>
            </p:sp>
            <p:sp>
              <p:nvSpPr>
                <p:cNvPr id="270" name="1.1000"/>
                <p:cNvSpPr txBox="1"/>
                <p:nvPr/>
              </p:nvSpPr>
              <p:spPr>
                <a:xfrm>
                  <a:off x="1215648" y="-1"/>
                  <a:ext cx="97841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6">
                      <a:satOff val="24555"/>
                      <a:lumOff val="2223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1.1000</a:t>
                  </a:r>
                </a:p>
              </p:txBody>
            </p:sp>
            <p:sp>
              <p:nvSpPr>
                <p:cNvPr id="271" name="3"/>
                <p:cNvSpPr txBox="1"/>
                <p:nvPr/>
              </p:nvSpPr>
              <p:spPr>
                <a:xfrm>
                  <a:off x="2309787" y="-1"/>
                  <a:ext cx="435521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6">
                      <a:satOff val="24555"/>
                      <a:lumOff val="2223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3</a:t>
                  </a:r>
                </a:p>
              </p:txBody>
            </p:sp>
            <p:sp>
              <p:nvSpPr>
                <p:cNvPr id="272" name="91"/>
                <p:cNvSpPr txBox="1"/>
                <p:nvPr/>
              </p:nvSpPr>
              <p:spPr>
                <a:xfrm>
                  <a:off x="2891541" y="-1"/>
                  <a:ext cx="522478" cy="431801"/>
                </a:xfrm>
                <a:prstGeom prst="rect">
                  <a:avLst/>
                </a:prstGeom>
                <a:noFill/>
                <a:ln w="25400" cap="flat">
                  <a:solidFill>
                    <a:schemeClr val="accent6">
                      <a:satOff val="24555"/>
                      <a:lumOff val="22232"/>
                    </a:schemeClr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 defTabSz="584200">
                    <a:defRPr sz="2000"/>
                  </a:lvl1pPr>
                </a:lstStyle>
                <a:p>
                  <a:pPr/>
                  <a:r>
                    <a:t>91</a:t>
                  </a:r>
                </a:p>
              </p:txBody>
            </p:sp>
          </p:grpSp>
          <p:sp>
            <p:nvSpPr>
              <p:cNvPr id="274" name="Line"/>
              <p:cNvSpPr/>
              <p:nvPr/>
            </p:nvSpPr>
            <p:spPr>
              <a:xfrm>
                <a:off x="4752344" y="218792"/>
                <a:ext cx="45194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3000"/>
                </a:pPr>
              </a:p>
            </p:txBody>
          </p:sp>
        </p:grpSp>
      </p:grpSp>
      <p:sp>
        <p:nvSpPr>
          <p:cNvPr id="277" name="per-packet header fields…"/>
          <p:cNvSpPr txBox="1"/>
          <p:nvPr>
            <p:ph type="body" sz="quarter" idx="1"/>
          </p:nvPr>
        </p:nvSpPr>
        <p:spPr>
          <a:xfrm>
            <a:off x="3563190" y="3707450"/>
            <a:ext cx="17257619" cy="181598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444500" indent="-444500" defTabSz="584200">
              <a:spcBef>
                <a:spcPts val="1500"/>
              </a:spcBef>
              <a:buChar char="-"/>
              <a:defRPr sz="4000"/>
            </a:pPr>
            <a:r>
              <a:t>per-packet header fields</a:t>
            </a:r>
          </a:p>
          <a:p>
            <a:pPr marL="444500" indent="-444500" defTabSz="584200">
              <a:spcBef>
                <a:spcPts val="1500"/>
              </a:spcBef>
              <a:buChar char="-"/>
              <a:defRPr sz="4000"/>
            </a:pPr>
            <a:r>
              <a:t>meta data: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e.g.</a:t>
            </a:r>
            <a:r>
              <a:t>, queue depth, ingress/egress timestamps</a:t>
            </a:r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sp>
        <p:nvSpPr>
          <p:cNvPr id="280" name="Grouped Packet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Grouped Packet Vectors</a:t>
            </a:r>
          </a:p>
        </p:txBody>
      </p:sp>
      <p:sp>
        <p:nvSpPr>
          <p:cNvPr id="281" name="aggregation keys"/>
          <p:cNvSpPr txBox="1"/>
          <p:nvPr/>
        </p:nvSpPr>
        <p:spPr>
          <a:xfrm>
            <a:off x="19223392" y="7279148"/>
            <a:ext cx="3215085" cy="589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aggregation keys</a:t>
            </a:r>
          </a:p>
        </p:txBody>
      </p:sp>
      <p:sp>
        <p:nvSpPr>
          <p:cNvPr id="282" name="packet features"/>
          <p:cNvSpPr txBox="1"/>
          <p:nvPr/>
        </p:nvSpPr>
        <p:spPr>
          <a:xfrm>
            <a:off x="19381646" y="8310515"/>
            <a:ext cx="2898577" cy="589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packet features</a:t>
            </a:r>
          </a:p>
        </p:txBody>
      </p:sp>
      <p:sp>
        <p:nvSpPr>
          <p:cNvPr id="283" name="aggregated features"/>
          <p:cNvSpPr txBox="1"/>
          <p:nvPr/>
        </p:nvSpPr>
        <p:spPr>
          <a:xfrm>
            <a:off x="18952128" y="9341614"/>
            <a:ext cx="3757613" cy="589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chemeClr val="accent6">
                    <a:satOff val="24555"/>
                    <a:lumOff val="2223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aggregated features</a:t>
            </a:r>
          </a:p>
        </p:txBody>
      </p:sp>
      <p:sp>
        <p:nvSpPr>
          <p:cNvPr id="284" name="[Sonchack et.al. *Flow, USENIX ATC 2019]"/>
          <p:cNvSpPr txBox="1"/>
          <p:nvPr/>
        </p:nvSpPr>
        <p:spPr>
          <a:xfrm>
            <a:off x="6590642" y="2460183"/>
            <a:ext cx="11202715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[Sonchack et.al. *Flow, USENIX ATC 2019]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1"/>
      <p:bldP build="whole" bldLvl="1" animBg="1" rev="0" advAuto="0" spid="226" grpId="4"/>
      <p:bldP build="whole" bldLvl="1" animBg="1" rev="0" advAuto="0" spid="208" grpId="3"/>
      <p:bldP build="whole" bldLvl="1" animBg="1" rev="0" advAuto="0" spid="27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PVs provide high compression while maintaining information richness"/>
          <p:cNvSpPr txBox="1"/>
          <p:nvPr>
            <p:ph type="body" sz="quarter" idx="1"/>
          </p:nvPr>
        </p:nvSpPr>
        <p:spPr>
          <a:xfrm>
            <a:off x="3563190" y="2557900"/>
            <a:ext cx="17257619" cy="3822821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44499" indent="-444499" defTabSz="584200">
              <a:spcBef>
                <a:spcPts val="3000"/>
              </a:spcBef>
              <a:buChar char="-"/>
              <a:defRPr sz="4000"/>
            </a:lvl1pPr>
          </a:lstStyle>
          <a:p>
            <a:pPr/>
            <a:r>
              <a:t>GPVs provide high compression while maintaining information richness</a:t>
            </a:r>
          </a:p>
        </p:txBody>
      </p:sp>
      <p:sp>
        <p:nvSpPr>
          <p:cNvPr id="289" name="Grouped Packet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Grouped Packet Vectors</a:t>
            </a:r>
          </a:p>
        </p:txBody>
      </p:sp>
      <p:graphicFrame>
        <p:nvGraphicFramePr>
          <p:cNvPr id="290" name="Compression of 1 hour CAIDA Internet Packet Trace"/>
          <p:cNvGraphicFramePr/>
          <p:nvPr/>
        </p:nvGraphicFramePr>
        <p:xfrm>
          <a:off x="6021833" y="6329218"/>
          <a:ext cx="11391136" cy="478167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2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2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>
                                            <p:graphicEl>
                                              <a:chart bldStep="gridLegend" categoryIdx="-3" seriesIdx="-3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>
                                            <p:graphicEl>
                                              <a:chart bldStep="ptInCategory" categoryIdx="0" seriesIdx="0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0">
                                            <p:graphicEl>
                                              <a:chart bldStep="ptInCategory" categoryIdx="1" seriesIdx="0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0">
                                            <p:graphicEl>
                                              <a:chart bldStep="ptInCategory" categoryIdx="2" seriesIdx="0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0" grpId="1">
        <p:bldSub>
          <a:bldChart bld="categoryEl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Database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Database Models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8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grpSp>
        <p:nvGrpSpPr>
          <p:cNvPr id="304" name="Group"/>
          <p:cNvGrpSpPr/>
          <p:nvPr/>
        </p:nvGrpSpPr>
        <p:grpSpPr>
          <a:xfrm>
            <a:off x="14715424" y="3217448"/>
            <a:ext cx="7382746" cy="2082089"/>
            <a:chOff x="0" y="0"/>
            <a:chExt cx="7382745" cy="2082087"/>
          </a:xfrm>
        </p:grpSpPr>
        <p:grpSp>
          <p:nvGrpSpPr>
            <p:cNvPr id="302" name="Group"/>
            <p:cNvGrpSpPr/>
            <p:nvPr/>
          </p:nvGrpSpPr>
          <p:grpSpPr>
            <a:xfrm>
              <a:off x="0" y="780820"/>
              <a:ext cx="7382746" cy="1301268"/>
              <a:chOff x="0" y="0"/>
              <a:chExt cx="7382745" cy="1301266"/>
            </a:xfrm>
          </p:grpSpPr>
          <p:pic>
            <p:nvPicPr>
              <p:cNvPr id="299" name="cassandra.gif" descr="cassandra.gi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75126"/>
                <a:ext cx="2002733" cy="100678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00" name="MongoDB-Logo-5c3a7405a85675366beb3a5ec4c032348c390b3f142f5e6dddf1d78e2df5cb5c.png" descr="MongoDB-Logo-5c3a7405a85675366beb3a5ec4c032348c390b3f142f5e6dddf1d78e2df5cb5c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327705" y="217561"/>
                <a:ext cx="3188568" cy="86614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01" name="0*4xFP6mgp50R8bY7g..png" descr="0*4xFP6mgp50R8bY7g.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841245" y="0"/>
                <a:ext cx="1541501" cy="130126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03" name="NoSQL"/>
            <p:cNvSpPr txBox="1"/>
            <p:nvPr/>
          </p:nvSpPr>
          <p:spPr>
            <a:xfrm>
              <a:off x="2673560" y="-1"/>
              <a:ext cx="2035623" cy="80565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NoSQL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2195461" y="3217448"/>
            <a:ext cx="7191272" cy="2845703"/>
            <a:chOff x="0" y="0"/>
            <a:chExt cx="7191271" cy="2845701"/>
          </a:xfrm>
        </p:grpSpPr>
        <p:grpSp>
          <p:nvGrpSpPr>
            <p:cNvPr id="308" name="Group"/>
            <p:cNvGrpSpPr/>
            <p:nvPr/>
          </p:nvGrpSpPr>
          <p:grpSpPr>
            <a:xfrm>
              <a:off x="0" y="483501"/>
              <a:ext cx="7191272" cy="2362201"/>
              <a:chOff x="0" y="0"/>
              <a:chExt cx="7191271" cy="2362200"/>
            </a:xfrm>
          </p:grpSpPr>
          <p:pic>
            <p:nvPicPr>
              <p:cNvPr id="305" name="Unknown.png" descr="Unknown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427175"/>
                <a:ext cx="2002733" cy="150785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06" name="Unknown.jpeg" descr="Unknown.jpe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414535" y="179733"/>
                <a:ext cx="2002734" cy="200273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07" name="Unknown.png" descr="Unknown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4829071" y="0"/>
                <a:ext cx="2362201" cy="236220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09" name="Relational"/>
            <p:cNvSpPr txBox="1"/>
            <p:nvPr/>
          </p:nvSpPr>
          <p:spPr>
            <a:xfrm>
              <a:off x="2399300" y="-1"/>
              <a:ext cx="2717949" cy="80565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Relational</a:t>
              </a:r>
            </a:p>
          </p:txBody>
        </p:sp>
      </p:grpSp>
      <p:grpSp>
        <p:nvGrpSpPr>
          <p:cNvPr id="316" name="Group"/>
          <p:cNvGrpSpPr/>
          <p:nvPr/>
        </p:nvGrpSpPr>
        <p:grpSpPr>
          <a:xfrm>
            <a:off x="6889858" y="5626646"/>
            <a:ext cx="10604284" cy="2857501"/>
            <a:chOff x="0" y="0"/>
            <a:chExt cx="10604282" cy="2857500"/>
          </a:xfrm>
        </p:grpSpPr>
        <p:grpSp>
          <p:nvGrpSpPr>
            <p:cNvPr id="314" name="Group"/>
            <p:cNvGrpSpPr/>
            <p:nvPr/>
          </p:nvGrpSpPr>
          <p:grpSpPr>
            <a:xfrm>
              <a:off x="-1" y="0"/>
              <a:ext cx="10604284" cy="2857500"/>
              <a:chOff x="0" y="0"/>
              <a:chExt cx="10604282" cy="2857500"/>
            </a:xfrm>
          </p:grpSpPr>
          <p:pic>
            <p:nvPicPr>
              <p:cNvPr id="311" name="images.jpeg" descr="images.jpe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247650"/>
                <a:ext cx="3441700" cy="236220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2" name="Unknown.jpeg" descr="Unknown.jpe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749171" y="0"/>
                <a:ext cx="2857501" cy="285750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3" name="prometheus.png" descr="prometheus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6914143" y="484508"/>
                <a:ext cx="3690140" cy="188848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15" name="Time-Series"/>
            <p:cNvSpPr txBox="1"/>
            <p:nvPr/>
          </p:nvSpPr>
          <p:spPr>
            <a:xfrm>
              <a:off x="3678594" y="14383"/>
              <a:ext cx="3247095" cy="8056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Time-Series</a:t>
              </a:r>
            </a:p>
          </p:txBody>
        </p:sp>
      </p:grpSp>
      <p:sp>
        <p:nvSpPr>
          <p:cNvPr id="317" name="optimized for time-series data…"/>
          <p:cNvSpPr txBox="1"/>
          <p:nvPr>
            <p:ph type="body" sz="quarter" idx="1"/>
          </p:nvPr>
        </p:nvSpPr>
        <p:spPr>
          <a:xfrm>
            <a:off x="6670578" y="7981558"/>
            <a:ext cx="11042844" cy="4667311"/>
          </a:xfrm>
          <a:prstGeom prst="rect">
            <a:avLst/>
          </a:prstGeom>
        </p:spPr>
        <p:txBody>
          <a:bodyPr/>
          <a:lstStyle/>
          <a:p>
            <a:pPr/>
            <a:r>
              <a:t>optimized for time-series data</a:t>
            </a:r>
          </a:p>
          <a:p>
            <a:pPr lvl="1"/>
            <a:r>
              <a:t>append-heavy workloads</a:t>
            </a:r>
          </a:p>
          <a:p>
            <a:pPr lvl="1"/>
            <a:r>
              <a:t>grouping functionality based on time</a:t>
            </a:r>
          </a:p>
          <a:p>
            <a:pPr lvl="1"/>
            <a:r>
              <a:t>timestamps as primary keys for data</a:t>
            </a:r>
          </a:p>
          <a:p>
            <a:pPr lvl="1"/>
            <a:r>
              <a:t>relational or NoSQL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4"/>
      <p:bldP build="whole" bldLvl="1" animBg="1" rev="0" advAuto="0" spid="316" grpId="3"/>
      <p:bldP build="whole" bldLvl="1" animBg="1" rev="0" advAuto="0" spid="304" grpId="2"/>
      <p:bldP build="whole" bldLvl="1" animBg="1" rev="0" advAuto="0" spid="3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toring Network Rec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Storing Network Records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pic>
        <p:nvPicPr>
          <p:cNvPr id="324" name="er1.pdf" descr="er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6152" y="4717556"/>
            <a:ext cx="15671696" cy="959492"/>
          </a:xfrm>
          <a:prstGeom prst="rect">
            <a:avLst/>
          </a:prstGeom>
          <a:ln w="3175">
            <a:miter lim="400000"/>
          </a:ln>
        </p:spPr>
      </p:pic>
      <p:pic>
        <p:nvPicPr>
          <p:cNvPr id="325" name="er2.pdf" descr="er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6152" y="5510976"/>
            <a:ext cx="15671696" cy="4994277"/>
          </a:xfrm>
          <a:prstGeom prst="rect">
            <a:avLst/>
          </a:prstGeom>
          <a:ln w="3175">
            <a:miter lim="400000"/>
          </a:ln>
        </p:spPr>
      </p:pic>
      <p:sp>
        <p:nvSpPr>
          <p:cNvPr id="326" name="Rectangle"/>
          <p:cNvSpPr/>
          <p:nvPr/>
        </p:nvSpPr>
        <p:spPr>
          <a:xfrm>
            <a:off x="13582916" y="4717556"/>
            <a:ext cx="6997300" cy="55775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1"/>
      <p:bldP build="whole" bldLvl="1" animBg="1" rev="0" advAuto="0" spid="32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toring Network Rec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Storing Network Records</a:t>
            </a:r>
          </a:p>
        </p:txBody>
      </p:sp>
      <p:sp>
        <p:nvSpPr>
          <p:cNvPr id="3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pic>
        <p:nvPicPr>
          <p:cNvPr id="333" name="db-size-log-1.pdf" descr="db-size-log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29837" y="4490684"/>
            <a:ext cx="18724326" cy="624144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toring Network Rec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Storing Network Records</a:t>
            </a: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pic>
        <p:nvPicPr>
          <p:cNvPr id="340" name="record-days-1.pdf" descr="record-days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089" y="4357666"/>
            <a:ext cx="14641822" cy="650747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Injecting Network Rec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Injecting Network Records</a:t>
            </a:r>
          </a:p>
        </p:txBody>
      </p:sp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6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grpSp>
        <p:nvGrpSpPr>
          <p:cNvPr id="349" name="INSERT INTO packets VALUES…"/>
          <p:cNvGrpSpPr/>
          <p:nvPr/>
        </p:nvGrpSpPr>
        <p:grpSpPr>
          <a:xfrm>
            <a:off x="3566048" y="3824052"/>
            <a:ext cx="9133010" cy="1990670"/>
            <a:chOff x="0" y="0"/>
            <a:chExt cx="9133009" cy="1990669"/>
          </a:xfrm>
        </p:grpSpPr>
        <p:sp>
          <p:nvSpPr>
            <p:cNvPr id="348" name="INSERT INTO packets VALUES…"/>
            <p:cNvSpPr txBox="1"/>
            <p:nvPr/>
          </p:nvSpPr>
          <p:spPr>
            <a:xfrm>
              <a:off x="25400" y="12700"/>
              <a:ext cx="9082210" cy="190177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ctr">
              <a:spAutoFit/>
            </a:bodyPr>
            <a:lstStyle/>
            <a:p>
              <a:pPr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INSERT INTO</a:t>
              </a:r>
              <a:r>
                <a:t> packets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VALUES</a:t>
              </a:r>
              <a:r>
                <a:t> </a:t>
              </a:r>
            </a:p>
            <a:p>
              <a:pPr lvl="1"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(‘2018-11-25 19:02:23.023219’, </a:t>
              </a:r>
            </a:p>
            <a:p>
              <a:pPr lvl="1"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‘123.213.123.4’, ‘213.11.23.23’, …)</a:t>
              </a:r>
            </a:p>
          </p:txBody>
        </p:sp>
        <p:pic>
          <p:nvPicPr>
            <p:cNvPr id="347" name="INSERT INTO packets VALUES… INSERT INTO packets VALUES &#10;(‘2018-11-25 19:02:23.023219’, &#10;‘123.213.123.4’, ‘213.11.23.23’, …)" descr="INSERT INTO packets VALUES… INSERT INTO packets VALUES (‘2018-11-25 19:02:23.023219’, ‘123.213.123.4’, ‘213.11.23.23’, …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33010" cy="1990670"/>
            </a:xfrm>
            <a:prstGeom prst="rect">
              <a:avLst/>
            </a:prstGeom>
            <a:effectLst/>
          </p:spPr>
        </p:pic>
      </p:grpSp>
      <p:grpSp>
        <p:nvGrpSpPr>
          <p:cNvPr id="352" name="1  auto buf = new char[h_len + 10000…"/>
          <p:cNvGrpSpPr/>
          <p:nvPr/>
        </p:nvGrpSpPr>
        <p:grpSpPr>
          <a:xfrm>
            <a:off x="3566048" y="8202621"/>
            <a:ext cx="9133010" cy="3819470"/>
            <a:chOff x="0" y="0"/>
            <a:chExt cx="9133009" cy="3819469"/>
          </a:xfrm>
        </p:grpSpPr>
        <p:sp>
          <p:nvSpPr>
            <p:cNvPr id="351" name="1  auto buf = new char[h_len + 10000…"/>
            <p:cNvSpPr txBox="1"/>
            <p:nvPr/>
          </p:nvSpPr>
          <p:spPr>
            <a:xfrm>
              <a:off x="25400" y="12700"/>
              <a:ext cx="9082210" cy="373057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ctr">
              <a:spAutoFit/>
            </a:bodyPr>
            <a:lstStyle/>
            <a:p>
              <a:pPr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CDEE0"/>
                  </a:solidFill>
                </a:rPr>
                <a:t>1</a:t>
              </a:r>
              <a:r>
                <a:t>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auto</a:t>
              </a:r>
              <a:r>
                <a:t> buf =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new</a:t>
              </a:r>
              <a:r>
                <a:t>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char</a:t>
              </a:r>
              <a:r>
                <a:t>[</a:t>
              </a:r>
              <a:r>
                <a:rPr>
                  <a:solidFill>
                    <a:schemeClr val="accent6">
                      <a:satOff val="24555"/>
                      <a:lumOff val="22232"/>
                    </a:schemeClr>
                  </a:solidFill>
                </a:rPr>
                <a:t>h_len</a:t>
              </a:r>
              <a:r>
                <a:t> + 10000</a:t>
              </a:r>
            </a:p>
            <a:p>
              <a:pPr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CDEE0"/>
                  </a:solidFill>
                </a:rPr>
                <a:t>2</a:t>
              </a:r>
              <a:r>
                <a:t>     * </a:t>
              </a:r>
              <a:r>
                <a:rPr>
                  <a:solidFill>
                    <a:schemeClr val="accent6">
                      <a:satOff val="24555"/>
                      <a:lumOff val="22232"/>
                    </a:schemeClr>
                  </a:solidFill>
                </a:rPr>
                <a:t>rec_len</a:t>
              </a:r>
              <a:r>
                <a:t> + </a:t>
              </a:r>
              <a:r>
                <a:rPr>
                  <a:solidFill>
                    <a:schemeClr val="accent6">
                      <a:satOff val="24555"/>
                      <a:lumOff val="22232"/>
                    </a:schemeClr>
                  </a:solidFill>
                </a:rPr>
                <a:t>t_len</a:t>
              </a:r>
              <a:r>
                <a:t>];</a:t>
              </a:r>
            </a:p>
            <a:p>
              <a:pPr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CDEE0"/>
                  </a:solidFill>
                </a:rPr>
                <a:t>3</a:t>
              </a:r>
              <a:r>
                <a:t>  </a:t>
              </a:r>
            </a:p>
            <a:p>
              <a:pPr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CDEE0"/>
                  </a:solidFill>
                </a:rPr>
                <a:t>4</a:t>
              </a:r>
              <a:r>
                <a:t>  </a:t>
              </a:r>
              <a:r>
                <a:rPr>
                  <a:solidFill>
                    <a:srgbClr val="A6AAA9"/>
                  </a:solidFill>
                </a:rPr>
                <a:t>// 10000 times</a:t>
              </a:r>
              <a:endParaRPr>
                <a:solidFill>
                  <a:srgbClr val="A6AAA9"/>
                </a:solidFill>
              </a:endParaRPr>
            </a:p>
            <a:p>
              <a:pPr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CDEE0"/>
                  </a:solidFill>
                </a:rPr>
                <a:t>5</a:t>
              </a:r>
              <a:r>
                <a:t>  </a:t>
              </a:r>
              <a:r>
                <a:rPr>
                  <a:solidFill>
                    <a:schemeClr val="accent6">
                      <a:satOff val="24555"/>
                      <a:lumOff val="22232"/>
                    </a:schemeClr>
                  </a:solidFill>
                </a:rPr>
                <a:t>pkt</a:t>
              </a:r>
              <a:r>
                <a:t>.write_to_pg_buf(</a:t>
              </a:r>
              <a:r>
                <a:rPr>
                  <a:solidFill>
                    <a:schemeClr val="accent6">
                      <a:satOff val="24555"/>
                      <a:lumOff val="22232"/>
                    </a:schemeClr>
                  </a:solidFill>
                </a:rPr>
                <a:t>buf</a:t>
              </a:r>
              <a:r>
                <a:t>, </a:t>
              </a:r>
              <a:r>
                <a:rPr>
                  <a:solidFill>
                    <a:schemeClr val="accent6">
                      <a:satOff val="24555"/>
                      <a:lumOff val="22232"/>
                    </a:schemeClr>
                  </a:solidFill>
                </a:rPr>
                <a:t>offset</a:t>
              </a:r>
              <a:r>
                <a:t>);</a:t>
              </a:r>
            </a:p>
            <a:p>
              <a:pPr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CDEE0"/>
                  </a:solidFill>
                </a:rPr>
                <a:t>6</a:t>
              </a:r>
              <a:r>
                <a:t>  </a:t>
              </a:r>
            </a:p>
            <a:p>
              <a:pPr algn="l">
                <a:defRPr sz="27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CDEE0"/>
                  </a:solidFill>
                </a:rPr>
                <a:t>7</a:t>
              </a:r>
              <a:r>
                <a:t>  </a:t>
              </a:r>
              <a:r>
                <a:rPr>
                  <a:solidFill>
                    <a:schemeClr val="accent6">
                      <a:satOff val="24555"/>
                      <a:lumOff val="22232"/>
                    </a:schemeClr>
                  </a:solidFill>
                </a:rPr>
                <a:t>pg_conn</a:t>
              </a:r>
              <a:r>
                <a:t>.copy(“pkt”, </a:t>
              </a:r>
              <a:r>
                <a:rPr>
                  <a:solidFill>
                    <a:schemeClr val="accent6">
                      <a:satOff val="24555"/>
                      <a:lumOff val="22232"/>
                    </a:schemeClr>
                  </a:solidFill>
                </a:rPr>
                <a:t>buf</a:t>
              </a:r>
              <a:r>
                <a:t>,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sizeof</a:t>
              </a:r>
              <a:r>
                <a:t>(</a:t>
              </a:r>
              <a:r>
                <a:rPr>
                  <a:solidFill>
                    <a:schemeClr val="accent6">
                      <a:satOff val="24555"/>
                      <a:lumOff val="22232"/>
                    </a:schemeClr>
                  </a:solidFill>
                </a:rPr>
                <a:t>buf</a:t>
              </a:r>
              <a:r>
                <a:t>));</a:t>
              </a:r>
            </a:p>
          </p:txBody>
        </p:sp>
        <p:pic>
          <p:nvPicPr>
            <p:cNvPr id="350" name="1  auto buf = new char[h_len + 10000… 1  auto buf = new char[h_len + 10000&#10;2     * rec_len + t_len];&#10;3  &#10;4  // 10000 times&#10;5  pkt.write_to_pg_buf(buf, offset);&#10;6  &#10;7  pg_conn.copy(“pkt”, buf, sizeof(buf));" descr="1  auto buf = new char[h_len + 10000… 1  auto buf = new char[h_len + 100002     * rec_len + t_len];3  4  // 10000 times5  pkt.write_to_pg_buf(buf, offset);6  7  pg_conn.copy(“pkt”, buf, sizeof(buf));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133010" cy="3819470"/>
            </a:xfrm>
            <a:prstGeom prst="rect">
              <a:avLst/>
            </a:prstGeom>
            <a:effectLst/>
          </p:spPr>
        </p:pic>
      </p:grpSp>
      <p:graphicFrame>
        <p:nvGraphicFramePr>
          <p:cNvPr id="353" name="INSERT"/>
          <p:cNvGraphicFramePr/>
          <p:nvPr/>
        </p:nvGraphicFramePr>
        <p:xfrm>
          <a:off x="14212124" y="2310899"/>
          <a:ext cx="6612178" cy="481838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354" name="COPY"/>
          <p:cNvGraphicFramePr/>
          <p:nvPr/>
        </p:nvGraphicFramePr>
        <p:xfrm>
          <a:off x="14212124" y="7703166"/>
          <a:ext cx="6612178" cy="481838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4"/>
      <p:bldP build="whole" bldLvl="1" animBg="1" rev="0" advAuto="0" spid="352" grpId="3"/>
      <p:bldP build="whole" bldLvl="1" animBg="1" rev="0" advAuto="0" spid="353" grpId="2"/>
      <p:bldP build="whole" bldLvl="1" animBg="1" rev="0" advAuto="0" spid="34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Injecting Network Rec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Injecting Network Records</a:t>
            </a:r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pic>
        <p:nvPicPr>
          <p:cNvPr id="361" name="copy-db-size-1.pdf" descr="copy-db-siz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222" y="4009233"/>
            <a:ext cx="15849556" cy="720434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Network Monitoring is import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Network Monitoring is important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xfrm>
            <a:off x="23086316" y="13087469"/>
            <a:ext cx="246959" cy="3865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sp>
        <p:nvSpPr>
          <p:cNvPr id="95" name="Security issues…"/>
          <p:cNvSpPr txBox="1"/>
          <p:nvPr>
            <p:ph type="body" sz="half" idx="4294967295"/>
          </p:nvPr>
        </p:nvSpPr>
        <p:spPr>
          <a:xfrm>
            <a:off x="6338589" y="4460378"/>
            <a:ext cx="11706822" cy="6630294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444499" indent="-444499" defTabSz="584200">
              <a:lnSpc>
                <a:spcPct val="180000"/>
              </a:lnSpc>
              <a:spcBef>
                <a:spcPts val="3000"/>
              </a:spcBef>
              <a:buChar char="•"/>
            </a:pPr>
            <a:r>
              <a:t>Security issues</a:t>
            </a:r>
          </a:p>
          <a:p>
            <a:pPr marL="444499" indent="-444499" defTabSz="584200">
              <a:lnSpc>
                <a:spcPct val="180000"/>
              </a:lnSpc>
              <a:spcBef>
                <a:spcPts val="3000"/>
              </a:spcBef>
              <a:buChar char="•"/>
            </a:pPr>
            <a:r>
              <a:t>Performance issues</a:t>
            </a:r>
          </a:p>
          <a:p>
            <a:pPr marL="444499" indent="-444499" defTabSz="584200">
              <a:lnSpc>
                <a:spcPct val="180000"/>
              </a:lnSpc>
              <a:spcBef>
                <a:spcPts val="3000"/>
              </a:spcBef>
              <a:buChar char="•"/>
            </a:pPr>
            <a:r>
              <a:t>Equipment failure</a:t>
            </a:r>
          </a:p>
          <a:p>
            <a:pPr marL="444499" indent="-444499" defTabSz="584200">
              <a:lnSpc>
                <a:spcPct val="180000"/>
              </a:lnSpc>
              <a:spcBef>
                <a:spcPts val="3000"/>
              </a:spcBef>
              <a:buChar char="•"/>
            </a:pPr>
            <a:r>
              <a:t>Misconfiguration</a:t>
            </a:r>
          </a:p>
        </p:txBody>
      </p:sp>
      <p:pic>
        <p:nvPicPr>
          <p:cNvPr id="96" name="research.pdf" descr="research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9885" y="5228507"/>
            <a:ext cx="6502401" cy="65024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Querying Network Rec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Querying Network Records</a:t>
            </a:r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grpSp>
        <p:nvGrpSpPr>
          <p:cNvPr id="370" name="SELECT time_bucket('1 seconds', ts_us) AS interval, SUM(pkt_count), SUM(byte_count)…"/>
          <p:cNvGrpSpPr/>
          <p:nvPr/>
        </p:nvGrpSpPr>
        <p:grpSpPr>
          <a:xfrm>
            <a:off x="3561638" y="5064034"/>
            <a:ext cx="17260724" cy="1509131"/>
            <a:chOff x="0" y="0"/>
            <a:chExt cx="17260723" cy="1509129"/>
          </a:xfrm>
        </p:grpSpPr>
        <p:sp>
          <p:nvSpPr>
            <p:cNvPr id="369" name="SELECT time_bucket('1 seconds', ts_us) AS interval, SUM(pkt_count), SUM(byte_count)…"/>
            <p:cNvSpPr txBox="1"/>
            <p:nvPr/>
          </p:nvSpPr>
          <p:spPr>
            <a:xfrm>
              <a:off x="25400" y="12700"/>
              <a:ext cx="17209924" cy="142023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ctr">
              <a:spAutoFit/>
            </a:bodyPr>
            <a:lstStyle/>
            <a:p>
              <a:pPr algn="l">
                <a:defRPr sz="26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SELECT</a:t>
              </a:r>
              <a:r>
                <a:t> time_bucket('1 seconds', ts_us)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AS</a:t>
              </a:r>
              <a:r>
                <a:t> interval, SUM(pkt_count), SUM(byte_count)</a:t>
              </a:r>
            </a:p>
            <a:p>
              <a:pPr lvl="2" algn="l">
                <a:defRPr sz="26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FROM</a:t>
              </a:r>
              <a:r>
                <a:t> gpv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GROUP BY</a:t>
              </a:r>
              <a:r>
                <a:t> interval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ORDER BY</a:t>
              </a:r>
              <a:r>
                <a:t> interval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ASC</a:t>
              </a:r>
            </a:p>
          </p:txBody>
        </p:sp>
        <p:pic>
          <p:nvPicPr>
            <p:cNvPr id="368" name="SELECT time_bucket('1 seconds', ts_us) AS interval, SUM(pkt_count), SUM(byte_count)… SELECT time_bucket('1 seconds', ts_us) AS interval, SUM(pkt_count), SUM(byte_count)&#10;FROM gpv GROUP BY interval ORDER BY interval ASC" descr="SELECT time_bucket('1 seconds', ts_us) AS interval, SUM(pkt_count), SUM(byte_count)… SELECT time_bucket('1 seconds', ts_us) AS interval, SUM(pkt_count), SUM(byte_count)FROM gpv GROUP BY interval ORDER BY interval ASC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260724" cy="1509130"/>
            </a:xfrm>
            <a:prstGeom prst="rect">
              <a:avLst/>
            </a:prstGeom>
            <a:effectLst/>
          </p:spPr>
        </p:pic>
      </p:grpSp>
      <p:grpSp>
        <p:nvGrpSpPr>
          <p:cNvPr id="373" name="SELECT * FROM (gpv RIGHT JOIN pkt ON gpv.gpv_id = pkt.gpv_id)…"/>
          <p:cNvGrpSpPr/>
          <p:nvPr/>
        </p:nvGrpSpPr>
        <p:grpSpPr>
          <a:xfrm>
            <a:off x="3561638" y="8649644"/>
            <a:ext cx="17260724" cy="1509131"/>
            <a:chOff x="0" y="0"/>
            <a:chExt cx="17260723" cy="1509129"/>
          </a:xfrm>
        </p:grpSpPr>
        <p:sp>
          <p:nvSpPr>
            <p:cNvPr id="372" name="SELECT * FROM (gpv RIGHT JOIN pkt ON gpv.gpv_id = pkt.gpv_id)…"/>
            <p:cNvSpPr txBox="1"/>
            <p:nvPr/>
          </p:nvSpPr>
          <p:spPr>
            <a:xfrm>
              <a:off x="25400" y="12700"/>
              <a:ext cx="17209924" cy="142023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ctr">
              <a:spAutoFit/>
            </a:bodyPr>
            <a:lstStyle/>
            <a:p>
              <a:pPr algn="l">
                <a:defRPr sz="26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SELECT</a:t>
              </a:r>
              <a:r>
                <a:t> *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FROM</a:t>
              </a:r>
              <a:r>
                <a:t> (gpv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RIGHT JOIN</a:t>
              </a:r>
              <a:r>
                <a:t> pkt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ON</a:t>
              </a:r>
              <a:r>
                <a:t> gpv.gpv_id = pkt.gpv_id)</a:t>
              </a:r>
            </a:p>
            <a:p>
              <a:pPr algn="l">
                <a:defRPr sz="26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WHERE</a:t>
              </a:r>
              <a:r>
                <a:t> gpv.ip_src &lt;&lt; inet '60.70.0.0/16'</a:t>
              </a:r>
            </a:p>
          </p:txBody>
        </p:sp>
        <p:pic>
          <p:nvPicPr>
            <p:cNvPr id="371" name="SELECT * FROM (gpv RIGHT JOIN pkt ON gpv.gpv_id = pkt.gpv_id)… SELECT * FROM (gpv RIGHT JOIN pkt ON gpv.gpv_id = pkt.gpv_id)&#10;  WHERE gpv.ip_src &lt;&lt; inet '60.70.0.0/16'" descr="SELECT * FROM (gpv RIGHT JOIN pkt ON gpv.gpv_id = pkt.gpv_id)… SELECT * FROM (gpv RIGHT JOIN pkt ON gpv.gpv_id = pkt.gpv_id)  WHERE gpv.ip_src &lt;&lt; inet '60.70.0.0/16'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260724" cy="15091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1"/>
      <p:bldP build="whole" bldLvl="1" animBg="1" rev="0" advAuto="0" spid="373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erying Network Reco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Querying Network Records</a:t>
            </a:r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grpSp>
        <p:nvGrpSpPr>
          <p:cNvPr id="382" name="SELECT DISTINCT gpv.ip_src, gpv.ip_dst, gpv.ip_proto, gpv.tp_src, gpv.tp_dst…"/>
          <p:cNvGrpSpPr/>
          <p:nvPr/>
        </p:nvGrpSpPr>
        <p:grpSpPr>
          <a:xfrm>
            <a:off x="3755465" y="4276904"/>
            <a:ext cx="16873070" cy="2967509"/>
            <a:chOff x="0" y="0"/>
            <a:chExt cx="16873069" cy="2967508"/>
          </a:xfrm>
        </p:grpSpPr>
        <p:sp>
          <p:nvSpPr>
            <p:cNvPr id="381" name="SELECT DISTINCT gpv.ip_src, gpv.ip_dst, gpv.ip_proto, gpv.tp_src, gpv.tp_dst…"/>
            <p:cNvSpPr txBox="1"/>
            <p:nvPr/>
          </p:nvSpPr>
          <p:spPr>
            <a:xfrm>
              <a:off x="25400" y="12700"/>
              <a:ext cx="16822270" cy="2878609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ctr">
              <a:spAutoFit/>
            </a:bodyPr>
            <a:lstStyle/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SELECT DISTINCT</a:t>
              </a:r>
              <a:r>
                <a:t> gpv.ip_src, gpv.ip_dst, gpv.ip_proto, gpv.tp_src, gpv.tp_dst</a:t>
              </a:r>
            </a:p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FROM</a:t>
              </a:r>
              <a:r>
                <a:t> (gpv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RIGHT JOIN</a:t>
              </a:r>
              <a:r>
                <a:t> pkt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ON</a:t>
              </a:r>
              <a:r>
                <a:t> gpv.gpv_id = pkt.gpv_id)</a:t>
              </a:r>
            </a:p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WHERE</a:t>
              </a:r>
              <a:r>
                <a:t> pkt.ingress_ts &gt;= '2018-02-19 12:59:11.595’</a:t>
              </a:r>
            </a:p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AND</a:t>
              </a:r>
              <a:r>
                <a:t> pkt.ingress_ts &lt; '2018-02-19 12:59:11.600'</a:t>
              </a:r>
            </a:p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AND</a:t>
              </a:r>
              <a:r>
                <a:t> pkt.queue_id = ’23’</a:t>
              </a:r>
            </a:p>
          </p:txBody>
        </p:sp>
        <p:pic>
          <p:nvPicPr>
            <p:cNvPr id="380" name="SELECT DISTINCT gpv.ip_src, gpv.ip_dst, gpv.ip_proto, gpv.tp_src, gpv.tp_dst… SELECT DISTINCT gpv.ip_src, gpv.ip_dst, gpv.ip_proto, gpv.tp_src, gpv.tp_dst&#10;  FROM (gpv RIGHT JOIN pkt ON gpv.gpv_id = pkt.gpv_id)&#10;  WHERE pkt.ingress_ts &gt;= '2018-02-19 12:59:11.595’&#10;    AND pkt.ingress_ts &lt; '2018-02-19 12:59:11.600'&#10;    AND pkt.queue_id = ’23’" descr="SELECT DISTINCT gpv.ip_src, gpv.ip_dst, gpv.ip_proto, gpv.tp_src, gpv.tp_dst… SELECT DISTINCT gpv.ip_src, gpv.ip_dst, gpv.ip_proto, gpv.tp_src, gpv.tp_dst  FROM (gpv RIGHT JOIN pkt ON gpv.gpv_id = pkt.gpv_id)  WHERE pkt.ingress_ts &gt;= '2018-02-19 12:59:11.595’    AND pkt.ingress_ts &lt; '2018-02-19 12:59:11.600'    AND pkt.queue_id = ’23’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873070" cy="2967509"/>
            </a:xfrm>
            <a:prstGeom prst="rect">
              <a:avLst/>
            </a:prstGeom>
            <a:effectLst/>
          </p:spPr>
        </p:pic>
      </p:grpSp>
      <p:grpSp>
        <p:nvGrpSpPr>
          <p:cNvPr id="385" name="SELECT pkt.queue_id, COUNT(pkt.queue_id)…"/>
          <p:cNvGrpSpPr/>
          <p:nvPr/>
        </p:nvGrpSpPr>
        <p:grpSpPr>
          <a:xfrm>
            <a:off x="3755465" y="7978395"/>
            <a:ext cx="16873070" cy="2967510"/>
            <a:chOff x="0" y="0"/>
            <a:chExt cx="16873069" cy="2967508"/>
          </a:xfrm>
        </p:grpSpPr>
        <p:sp>
          <p:nvSpPr>
            <p:cNvPr id="384" name="SELECT pkt.queue_id, COUNT(pkt.queue_id)…"/>
            <p:cNvSpPr txBox="1"/>
            <p:nvPr/>
          </p:nvSpPr>
          <p:spPr>
            <a:xfrm>
              <a:off x="25400" y="12700"/>
              <a:ext cx="16822270" cy="2878609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ctr">
              <a:spAutoFit/>
            </a:bodyPr>
            <a:lstStyle/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SELECT</a:t>
              </a:r>
              <a:r>
                <a:t> pkt.queue_id, COUNT(pkt.queue_id)</a:t>
              </a:r>
            </a:p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FROM</a:t>
              </a:r>
              <a:r>
                <a:t> (gpv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RIGHT JOIN</a:t>
              </a:r>
              <a:r>
                <a:t> pkt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ON </a:t>
              </a:r>
              <a:r>
                <a:t>gpv.gpv_id = pkt.gpv_id)</a:t>
              </a:r>
            </a:p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WHERE</a:t>
              </a:r>
              <a:r>
                <a:t> gpv.ip_dst &lt;&lt; inet ’53.231/16'</a:t>
              </a:r>
            </a:p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AND </a:t>
              </a:r>
              <a:r>
                <a:t>pkt.queue_id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IN</a:t>
              </a:r>
              <a:r>
                <a:t> (23,24,25,26)</a:t>
              </a:r>
            </a:p>
            <a:p>
              <a:pPr algn="l">
                <a:defRPr sz="28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GROUP BY</a:t>
              </a:r>
              <a:r>
                <a:t> pkt.queue_id;</a:t>
              </a:r>
            </a:p>
          </p:txBody>
        </p:sp>
        <p:pic>
          <p:nvPicPr>
            <p:cNvPr id="383" name="SELECT pkt.queue_id, COUNT(pkt.queue_id)… SELECT pkt.queue_id, COUNT(pkt.queue_id)&#10;  FROM (gpv RIGHT JOIN pkt ON gpv.gpv_id = pkt.gpv_id)&#10;  WHERE gpv.ip_dst &lt;&lt; inet ’53.231/16'&#10;    AND pkt.queue_id IN (23,24,25,26)&#10;  GROUP BY pkt.queue_id;" descr="SELECT pkt.queue_id, COUNT(pkt.queue_id)… SELECT pkt.queue_id, COUNT(pkt.queue_id)  FROM (gpv RIGHT JOIN pkt ON gpv.gpv_id = pkt.gpv_id)  WHERE gpv.ip_dst &lt;&lt; inet ’53.231/16'    AND pkt.queue_id IN (23,24,25,26)  GROUP BY pkt.queue_id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873070" cy="296750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1"/>
      <p:bldP build="whole" bldLvl="1" animBg="1" rev="0" advAuto="0" spid="385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grpSp>
        <p:nvGrpSpPr>
          <p:cNvPr id="394" name="Group"/>
          <p:cNvGrpSpPr/>
          <p:nvPr/>
        </p:nvGrpSpPr>
        <p:grpSpPr>
          <a:xfrm>
            <a:off x="2977668" y="3509204"/>
            <a:ext cx="4750272" cy="2413808"/>
            <a:chOff x="0" y="0"/>
            <a:chExt cx="4750271" cy="2413807"/>
          </a:xfrm>
        </p:grpSpPr>
        <p:pic>
          <p:nvPicPr>
            <p:cNvPr id="392" name="data.pdf" descr="data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287615" cy="228761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93" name="identify the need for retrospective network analytics"/>
            <p:cNvSpPr/>
            <p:nvPr/>
          </p:nvSpPr>
          <p:spPr>
            <a:xfrm>
              <a:off x="3480271" y="1143807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/>
            </a:lstStyle>
            <a:p>
              <a:pPr/>
              <a:r>
                <a:t>identify the need for retrospective network analytics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2876570" y="6475920"/>
            <a:ext cx="4778364" cy="2389238"/>
            <a:chOff x="0" y="0"/>
            <a:chExt cx="4778362" cy="2389237"/>
          </a:xfrm>
        </p:grpSpPr>
        <p:pic>
          <p:nvPicPr>
            <p:cNvPr id="395" name="admin.pdf" descr="admin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38475" cy="223847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96" name="show using example queries how retrospective analytics…"/>
            <p:cNvSpPr/>
            <p:nvPr/>
          </p:nvSpPr>
          <p:spPr>
            <a:xfrm>
              <a:off x="3508362" y="1119237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 algn="l"/>
              <a:r>
                <a:t>show using example queries how retrospective analytics</a:t>
              </a:r>
            </a:p>
            <a:p>
              <a:pPr algn="l"/>
              <a:r>
                <a:t>can be used to get better insight into what happened in</a:t>
              </a:r>
            </a:p>
            <a:p>
              <a:pPr algn="l"/>
              <a:r>
                <a:t>the network</a:t>
              </a:r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3026499" y="9774988"/>
            <a:ext cx="4652771" cy="2239309"/>
            <a:chOff x="0" y="0"/>
            <a:chExt cx="4652769" cy="2239308"/>
          </a:xfrm>
        </p:grpSpPr>
        <p:pic>
          <p:nvPicPr>
            <p:cNvPr id="398" name="gears.pdf" descr="gears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38617" cy="193861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99" name="implement a prototype application demonstrating…"/>
            <p:cNvSpPr/>
            <p:nvPr/>
          </p:nvSpPr>
          <p:spPr>
            <a:xfrm>
              <a:off x="3382769" y="96930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 algn="l"/>
              <a:r>
                <a:t>implement a prototype application demonstrating</a:t>
              </a:r>
            </a:p>
            <a:p>
              <a:pPr algn="l"/>
              <a:r>
                <a:t>technical feasibility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0" grpId="3"/>
      <p:bldP build="whole" bldLvl="1" animBg="1" rev="0" advAuto="0" spid="394" grpId="1"/>
      <p:bldP build="whole" bldLvl="1" animBg="1" rev="0" advAuto="0" spid="39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Backup Slides"/>
          <p:cNvSpPr txBox="1"/>
          <p:nvPr/>
        </p:nvSpPr>
        <p:spPr>
          <a:xfrm>
            <a:off x="10236459" y="6455171"/>
            <a:ext cx="3911082" cy="8056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cap="small">
                <a:solidFill>
                  <a:srgbClr val="53585F"/>
                </a:solidFill>
              </a:defRPr>
            </a:lvl1pPr>
          </a:lstStyle>
          <a:p>
            <a:pPr/>
            <a:r>
              <a:t>Backup Slides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Example SQL Que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SQL Queries</a:t>
            </a:r>
          </a:p>
        </p:txBody>
      </p:sp>
      <p:sp>
        <p:nvSpPr>
          <p:cNvPr id="4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09" name="SELECT ip_src, SUM(pkt_count)…"/>
          <p:cNvGrpSpPr/>
          <p:nvPr/>
        </p:nvGrpSpPr>
        <p:grpSpPr>
          <a:xfrm>
            <a:off x="3561638" y="6326922"/>
            <a:ext cx="17260724" cy="2398130"/>
            <a:chOff x="0" y="0"/>
            <a:chExt cx="17260723" cy="2398129"/>
          </a:xfrm>
        </p:grpSpPr>
        <p:sp>
          <p:nvSpPr>
            <p:cNvPr id="408" name="SELECT ip_src, SUM(pkt_count)…"/>
            <p:cNvSpPr txBox="1"/>
            <p:nvPr/>
          </p:nvSpPr>
          <p:spPr>
            <a:xfrm>
              <a:off x="25400" y="12700"/>
              <a:ext cx="17209924" cy="2309230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700" tIns="266700" rIns="266700" bIns="266700" numCol="1" anchor="ctr">
              <a:spAutoFit/>
            </a:bodyPr>
            <a:lstStyle/>
            <a:p>
              <a:pPr algn="l">
                <a:defRPr sz="26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SELECT</a:t>
              </a:r>
              <a:r>
                <a:t> ip_src, SUM(pkt_count)</a:t>
              </a:r>
            </a:p>
            <a:p>
              <a:pPr algn="l">
                <a:defRPr sz="26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FROM</a:t>
              </a:r>
              <a:r>
                <a:t> gpv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WHERE</a:t>
              </a:r>
              <a:r>
                <a:t> ip_src &lt;&lt; inet ’60.70.0.0/16’</a:t>
              </a:r>
            </a:p>
            <a:p>
              <a:pPr lvl="2" algn="l">
                <a:defRPr sz="26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AND</a:t>
              </a:r>
              <a:r>
                <a:t> gpv.ts_us &gt; now() - interval '1 hours’</a:t>
              </a:r>
            </a:p>
            <a:p>
              <a:pPr lvl="2" algn="l">
                <a:defRPr sz="26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4">
                      <a:hueOff val="384618"/>
                      <a:satOff val="3869"/>
                      <a:lumOff val="5802"/>
                    </a:schemeClr>
                  </a:solidFill>
                </a:rPr>
                <a:t>GROUP BY</a:t>
              </a:r>
              <a:r>
                <a:t> ip_src</a:t>
              </a:r>
            </a:p>
          </p:txBody>
        </p:sp>
        <p:pic>
          <p:nvPicPr>
            <p:cNvPr id="407" name="SELECT ip_src, SUM(pkt_count)… SELECT ip_src, SUM(pkt_count)&#10;  FROM gpv WHERE ip_src &lt;&lt; inet ’60.70.0.0/16’&#10;  AND gpv.ts_us &gt; now() - interval '1 hours’&#10;GROUP BY ip_src" descr="SELECT ip_src, SUM(pkt_count)… SELECT ip_src, SUM(pkt_count)  FROM gpv WHERE ip_src &lt;&lt; inet ’60.70.0.0/16’  AND gpv.ts_us &gt; now() - interval '1 hours’GROUP BY ip_src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260724" cy="23981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oday’s networks are larger and more complex than ever befo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6516">
              <a:defRPr sz="4730"/>
            </a:lvl1pPr>
          </a:lstStyle>
          <a:p>
            <a:pPr/>
            <a:r>
              <a:t>Today’s networks are larger and more complex than ever before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23086316" y="13087469"/>
            <a:ext cx="246959" cy="3865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pic>
        <p:nvPicPr>
          <p:cNvPr id="103" name="virtualization.pdf" descr="virtualizatio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1828" y="5015780"/>
            <a:ext cx="3972184" cy="3249968"/>
          </a:xfrm>
          <a:prstGeom prst="rect">
            <a:avLst/>
          </a:prstGeom>
          <a:ln w="3175">
            <a:miter lim="400000"/>
          </a:ln>
        </p:spPr>
      </p:pic>
      <p:pic>
        <p:nvPicPr>
          <p:cNvPr id="104" name="services.pdf" descr="service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99988" y="2836986"/>
            <a:ext cx="4969371" cy="10358096"/>
          </a:xfrm>
          <a:prstGeom prst="rect">
            <a:avLst/>
          </a:prstGeom>
          <a:ln w="3175">
            <a:miter lim="400000"/>
          </a:ln>
        </p:spPr>
      </p:pic>
      <p:pic>
        <p:nvPicPr>
          <p:cNvPr id="105" name="network.pdf" descr="network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32255" y="4594191"/>
            <a:ext cx="6725161" cy="702809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" grpId="2"/>
      <p:bldP build="whole" bldLvl="1" animBg="1" rev="0" advAuto="0" spid="10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oday’s networks are larger and more complex than ever befo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6516">
              <a:defRPr sz="4730"/>
            </a:lvl1pPr>
          </a:lstStyle>
          <a:p>
            <a:pPr/>
            <a:r>
              <a:t>Today’s networks are larger and more complex than ever before</a:t>
            </a:r>
          </a:p>
        </p:txBody>
      </p:sp>
      <p:sp>
        <p:nvSpPr>
          <p:cNvPr id="110" name="[Cisco Visual Networking Index 2017]"/>
          <p:cNvSpPr txBox="1"/>
          <p:nvPr/>
        </p:nvSpPr>
        <p:spPr>
          <a:xfrm>
            <a:off x="14516183" y="9634395"/>
            <a:ext cx="3972922" cy="660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1800">
                <a:solidFill>
                  <a:srgbClr val="A6AAA9"/>
                </a:solidFill>
              </a:defRPr>
            </a:lvl1pPr>
          </a:lstStyle>
          <a:p>
            <a:pPr/>
            <a:r>
              <a:t>[Cisco Visual Networking Index 2017]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23086316" y="13087469"/>
            <a:ext cx="246959" cy="3865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graphicFrame>
        <p:nvGraphicFramePr>
          <p:cNvPr id="113" name="Global IP Traffic Forecast"/>
          <p:cNvGraphicFramePr/>
          <p:nvPr/>
        </p:nvGraphicFramePr>
        <p:xfrm>
          <a:off x="5882076" y="4136442"/>
          <a:ext cx="12619848" cy="541948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etwork Threats grow rapid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Network Threats grow rapidly</a:t>
            </a:r>
          </a:p>
        </p:txBody>
      </p:sp>
      <p:graphicFrame>
        <p:nvGraphicFramePr>
          <p:cNvPr id="118" name="Total Ransomware Samples"/>
          <p:cNvGraphicFramePr/>
          <p:nvPr/>
        </p:nvGraphicFramePr>
        <p:xfrm>
          <a:off x="5890503" y="4033458"/>
          <a:ext cx="12602994" cy="533793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19" name="[McAfee Labs Thread Report Dec. 2017]"/>
          <p:cNvSpPr txBox="1"/>
          <p:nvPr/>
        </p:nvSpPr>
        <p:spPr>
          <a:xfrm>
            <a:off x="14203038" y="9463663"/>
            <a:ext cx="4298298" cy="381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800">
                <a:solidFill>
                  <a:srgbClr val="A6AAA9"/>
                </a:solidFill>
              </a:defRPr>
            </a:lvl1pPr>
          </a:lstStyle>
          <a:p>
            <a:pPr/>
            <a:r>
              <a:t>[McAfee Labs Thread Report Dec. 2017]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23086316" y="13087469"/>
            <a:ext cx="246959" cy="3865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assive Monito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Passive Monitoring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23086316" y="13087469"/>
            <a:ext cx="246959" cy="3865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sp>
        <p:nvSpPr>
          <p:cNvPr id="128" name="Telemetry"/>
          <p:cNvSpPr/>
          <p:nvPr/>
        </p:nvSpPr>
        <p:spPr>
          <a:xfrm>
            <a:off x="5084625" y="4322476"/>
            <a:ext cx="5717817" cy="1696725"/>
          </a:xfrm>
          <a:prstGeom prst="rect">
            <a:avLst/>
          </a:prstGeom>
          <a:gradFill>
            <a:gsLst>
              <a:gs pos="0">
                <a:srgbClr val="005493"/>
              </a:gs>
              <a:gs pos="100000">
                <a:srgbClr val="124171"/>
              </a:gs>
            </a:gsLst>
            <a:lin ang="5400000"/>
          </a:gradFill>
          <a:ln w="3175">
            <a:miter lim="400000"/>
          </a:ln>
          <a:effectLst>
            <a:outerShdw sx="100000" sy="100000" kx="0" ky="0" algn="b" rotWithShape="0" blurRad="63500" dist="0" dir="5400000">
              <a:srgbClr val="000000">
                <a:alpha val="1952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Telemetry</a:t>
            </a:r>
          </a:p>
        </p:txBody>
      </p:sp>
      <p:grpSp>
        <p:nvGrpSpPr>
          <p:cNvPr id="131" name="Group"/>
          <p:cNvGrpSpPr/>
          <p:nvPr/>
        </p:nvGrpSpPr>
        <p:grpSpPr>
          <a:xfrm>
            <a:off x="11110669" y="4344577"/>
            <a:ext cx="8188706" cy="1652523"/>
            <a:chOff x="0" y="0"/>
            <a:chExt cx="8188704" cy="1652522"/>
          </a:xfrm>
        </p:grpSpPr>
        <p:sp>
          <p:nvSpPr>
            <p:cNvPr id="129" name="Analytics"/>
            <p:cNvSpPr/>
            <p:nvPr/>
          </p:nvSpPr>
          <p:spPr>
            <a:xfrm>
              <a:off x="2470888" y="0"/>
              <a:ext cx="5717817" cy="1652523"/>
            </a:xfrm>
            <a:prstGeom prst="rect">
              <a:avLst/>
            </a:prstGeom>
            <a:gradFill flip="none" rotWithShape="1">
              <a:gsLst>
                <a:gs pos="0">
                  <a:srgbClr val="005493"/>
                </a:gs>
                <a:gs pos="100000">
                  <a:srgbClr val="124171"/>
                </a:gs>
              </a:gsLst>
              <a:lin ang="5400000" scaled="0"/>
            </a:gradFill>
            <a:ln w="3175" cap="flat">
              <a:noFill/>
              <a:miter lim="400000"/>
            </a:ln>
            <a:effectLst>
              <a:outerShdw sx="100000" sy="100000" kx="0" ky="0" algn="b" rotWithShape="0" blurRad="63500" dist="0" dir="5400000">
                <a:srgbClr val="000000">
                  <a:alpha val="19523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Analytics</a:t>
              </a:r>
            </a:p>
          </p:txBody>
        </p:sp>
        <p:sp>
          <p:nvSpPr>
            <p:cNvPr id="130" name="Line"/>
            <p:cNvSpPr/>
            <p:nvPr/>
          </p:nvSpPr>
          <p:spPr>
            <a:xfrm>
              <a:off x="0" y="855018"/>
              <a:ext cx="216266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/>
              </a:pPr>
            </a:p>
          </p:txBody>
        </p:sp>
      </p:grpSp>
      <p:sp>
        <p:nvSpPr>
          <p:cNvPr id="132" name="[UnivMon, SIGCOMM ’16]…"/>
          <p:cNvSpPr txBox="1"/>
          <p:nvPr/>
        </p:nvSpPr>
        <p:spPr>
          <a:xfrm>
            <a:off x="3970082" y="7205292"/>
            <a:ext cx="7065996" cy="24820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53585F"/>
                </a:solidFill>
              </a:defRPr>
            </a:pPr>
            <a:r>
              <a:t>[UnivMon, SIGCOMM ’16]</a:t>
            </a:r>
          </a:p>
          <a:p>
            <a:pPr>
              <a:lnSpc>
                <a:spcPct val="120000"/>
              </a:lnSpc>
              <a:defRPr>
                <a:solidFill>
                  <a:srgbClr val="53585F"/>
                </a:solidFill>
              </a:defRPr>
            </a:pPr>
            <a:r>
              <a:t>[Marple, SIGCOMM ’17]</a:t>
            </a:r>
          </a:p>
          <a:p>
            <a:pPr>
              <a:lnSpc>
                <a:spcPct val="120000"/>
              </a:lnSpc>
              <a:defRPr>
                <a:solidFill>
                  <a:srgbClr val="53585F"/>
                </a:solidFill>
              </a:defRPr>
            </a:pPr>
            <a:r>
              <a:t>[*Flow, ATC ’18]</a:t>
            </a:r>
          </a:p>
        </p:txBody>
      </p:sp>
      <p:sp>
        <p:nvSpPr>
          <p:cNvPr id="133" name="[NetQRE, SIGCOMM ’17]…"/>
          <p:cNvSpPr txBox="1"/>
          <p:nvPr/>
        </p:nvSpPr>
        <p:spPr>
          <a:xfrm>
            <a:off x="13148732" y="7205292"/>
            <a:ext cx="6959086" cy="24820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lnSpc>
                <a:spcPct val="120000"/>
              </a:lnSpc>
              <a:defRPr>
                <a:solidFill>
                  <a:srgbClr val="53585F"/>
                </a:solidFill>
              </a:defRPr>
            </a:pPr>
            <a:r>
              <a:t>[NetQRE, SIGCOMM ’17]</a:t>
            </a:r>
          </a:p>
          <a:p>
            <a:pPr>
              <a:lnSpc>
                <a:spcPct val="120000"/>
              </a:lnSpc>
              <a:defRPr>
                <a:solidFill>
                  <a:srgbClr val="53585F"/>
                </a:solidFill>
              </a:defRPr>
            </a:pPr>
            <a:r>
              <a:t>[Jetstream, HotCloud '18]</a:t>
            </a:r>
          </a:p>
          <a:p>
            <a:pPr>
              <a:lnSpc>
                <a:spcPct val="120000"/>
              </a:lnSpc>
              <a:defRPr>
                <a:solidFill>
                  <a:srgbClr val="53585F"/>
                </a:solidFill>
              </a:defRPr>
            </a:pPr>
            <a:r>
              <a:t>[Sonata, SIGCOMM ’18]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  <p:bldP build="whole" bldLvl="1" animBg="1" rev="0" advAuto="0" spid="133" grpId="4"/>
      <p:bldP build="whole" bldLvl="1" animBg="1" rev="0" advAuto="0" spid="131" grpId="2"/>
      <p:bldP build="whole" bldLvl="1" animBg="1" rev="0" advAuto="0" spid="132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netmon-overview.pdf" descr="netmon-overvie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3148" y="1912907"/>
            <a:ext cx="15046608" cy="9890186"/>
          </a:xfrm>
          <a:prstGeom prst="rect">
            <a:avLst/>
          </a:prstGeom>
          <a:ln w="3175">
            <a:miter lim="400000"/>
          </a:ln>
        </p:spPr>
      </p:pic>
      <p:sp>
        <p:nvSpPr>
          <p:cNvPr id="138" name="Use 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in Practice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23086316" y="13087469"/>
            <a:ext cx="246959" cy="3865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sp>
        <p:nvSpPr>
          <p:cNvPr id="141" name="[ip.src == 10.12.13.14] pkt rate &gt; 10,000/s"/>
          <p:cNvSpPr txBox="1"/>
          <p:nvPr/>
        </p:nvSpPr>
        <p:spPr>
          <a:xfrm>
            <a:off x="1843332" y="8293623"/>
            <a:ext cx="9623544" cy="559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9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[ip.src == 10.12.13.14] pkt rate &gt; 10,000/s</a:t>
            </a:r>
          </a:p>
        </p:txBody>
      </p:sp>
      <p:sp>
        <p:nvSpPr>
          <p:cNvPr id="142" name="[ip.src == 10.12.13.14] pkt rate &gt; 10,000/s…"/>
          <p:cNvSpPr txBox="1"/>
          <p:nvPr/>
        </p:nvSpPr>
        <p:spPr>
          <a:xfrm>
            <a:off x="1857366" y="7821349"/>
            <a:ext cx="10949640" cy="10416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10.12.13.14] pkt rate &gt; 10,000/s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[ip.dst == 10.12.13.14] tcp out-of-order &gt; 1000/s</a:t>
            </a:r>
          </a:p>
        </p:txBody>
      </p:sp>
      <p:sp>
        <p:nvSpPr>
          <p:cNvPr id="143" name="[ip.src == 10.12.13.14] pkt rate &gt; 10,000/s…"/>
          <p:cNvSpPr txBox="1"/>
          <p:nvPr/>
        </p:nvSpPr>
        <p:spPr>
          <a:xfrm>
            <a:off x="1847974" y="7338707"/>
            <a:ext cx="13380815" cy="15242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10.12.13.14] pkt rate &gt; 10,000/s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[ip.dst == 10.12.13.14] tcp out-of-order &gt; 1000/s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239.232.230.2] signature consistent with portscan</a:t>
            </a:r>
          </a:p>
        </p:txBody>
      </p:sp>
      <p:sp>
        <p:nvSpPr>
          <p:cNvPr id="144" name="[ip.src == 10.12.13.14] pkt rate &gt; 10,000/s…"/>
          <p:cNvSpPr txBox="1"/>
          <p:nvPr/>
        </p:nvSpPr>
        <p:spPr>
          <a:xfrm>
            <a:off x="1852289" y="6856182"/>
            <a:ext cx="13601831" cy="20068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10.12.13.14] pkt rate &gt; 10,000/s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[ip.dst == 10.12.13.14] tcp out-of-order &gt; 1000/s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239.232.230.2] signature consistent with portscan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123.123/24] traffic from blacklisted subnet</a:t>
            </a:r>
          </a:p>
        </p:txBody>
      </p:sp>
      <p:sp>
        <p:nvSpPr>
          <p:cNvPr id="145" name="[ip.src == 10.12.13.14] pkt rate &gt; 10,000/s…"/>
          <p:cNvSpPr txBox="1"/>
          <p:nvPr/>
        </p:nvSpPr>
        <p:spPr>
          <a:xfrm>
            <a:off x="1852289" y="6366702"/>
            <a:ext cx="13601831" cy="24894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10.12.13.14] pkt rate &gt; 10,000/s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[ip.dst == 10.12.13.14] tcp out-of-order &gt; 1000/s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239.232.230.2] signature consistent with portscan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123.123/24] traffic from blacklisted subnet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[ip.dst == 234.2.3.99] connections to unknown destination</a:t>
            </a:r>
          </a:p>
        </p:txBody>
      </p:sp>
      <p:sp>
        <p:nvSpPr>
          <p:cNvPr id="146" name="[ip.src == 10.12.13.14] pkt rate &gt; 10,000/s…"/>
          <p:cNvSpPr txBox="1"/>
          <p:nvPr/>
        </p:nvSpPr>
        <p:spPr>
          <a:xfrm>
            <a:off x="1852289" y="5889639"/>
            <a:ext cx="13601831" cy="2972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10.12.13.14] pkt rate &gt; 10,000/s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[ip.dst == 10.12.13.14] tcp out-of-order &gt; 1000/s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239.232.230.2] signature consistent with portscan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[ip.src == 123.123/24] traffic from blacklisted subnet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[ip.dst == 234.2.3.99] connections to unknown destination</a:t>
            </a:r>
          </a:p>
          <a:p>
            <a:pPr algn="l"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[switch1 queue 23] queue occupancy &gt; 500 for &gt; 5 min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1"/>
      <p:bldP build="whole" bldLvl="1" animBg="1" rev="0" advAuto="0" spid="144" grpId="7"/>
      <p:bldP build="whole" bldLvl="1" animBg="1" rev="0" advAuto="0" spid="144" grpId="8"/>
      <p:bldP build="whole" bldLvl="1" animBg="1" rev="0" advAuto="0" spid="142" grpId="3"/>
      <p:bldP build="whole" bldLvl="1" animBg="1" rev="0" advAuto="0" spid="142" grpId="4"/>
      <p:bldP build="whole" bldLvl="1" animBg="1" rev="0" advAuto="0" spid="141" grpId="2"/>
      <p:bldP build="whole" bldLvl="1" animBg="1" rev="0" advAuto="0" spid="143" grpId="5"/>
      <p:bldP build="whole" bldLvl="1" animBg="1" rev="0" advAuto="0" spid="143" grpId="6"/>
      <p:bldP build="whole" bldLvl="1" animBg="1" rev="0" advAuto="0" spid="141" grpId="1"/>
      <p:bldP build="whole" bldLvl="1" animBg="1" rev="0" advAuto="0" spid="145" grpId="9"/>
      <p:bldP build="whole" bldLvl="1" animBg="1" rev="0" advAuto="0" spid="145" grpId="1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Use 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in Practice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23086316" y="13087469"/>
            <a:ext cx="246959" cy="3865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sp>
        <p:nvSpPr>
          <p:cNvPr id="153" name="[switch1 queue 23] queue occupancy &gt; 500 for &gt; 5 min"/>
          <p:cNvSpPr txBox="1"/>
          <p:nvPr/>
        </p:nvSpPr>
        <p:spPr>
          <a:xfrm>
            <a:off x="6385656" y="2696708"/>
            <a:ext cx="11612688" cy="559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sz="29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[switch1 queue 23] queue occupancy &gt; 500 for &gt; 5 min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6746847" y="6988639"/>
            <a:ext cx="10890306" cy="3204606"/>
            <a:chOff x="0" y="0"/>
            <a:chExt cx="10890305" cy="3204605"/>
          </a:xfrm>
        </p:grpSpPr>
        <p:pic>
          <p:nvPicPr>
            <p:cNvPr id="154" name="admin.pdf" descr="admin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04606" cy="320460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55" name="data.pdf" descr="data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85699" y="0"/>
              <a:ext cx="3204607" cy="320460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56" name="Line"/>
            <p:cNvSpPr/>
            <p:nvPr/>
          </p:nvSpPr>
          <p:spPr>
            <a:xfrm>
              <a:off x="4115098" y="1602302"/>
              <a:ext cx="266011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3000"/>
              </a:pPr>
            </a:p>
          </p:txBody>
        </p:sp>
        <p:sp>
          <p:nvSpPr>
            <p:cNvPr id="157" name="38df6e44"/>
            <p:cNvSpPr txBox="1"/>
            <p:nvPr/>
          </p:nvSpPr>
          <p:spPr>
            <a:xfrm>
              <a:off x="4501160" y="912974"/>
              <a:ext cx="1887985" cy="55900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defRPr sz="29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38df6e44</a:t>
              </a:r>
            </a:p>
          </p:txBody>
        </p:sp>
      </p:grpSp>
      <p:sp>
        <p:nvSpPr>
          <p:cNvPr id="159" name="avg. occupancy 627…"/>
          <p:cNvSpPr txBox="1"/>
          <p:nvPr/>
        </p:nvSpPr>
        <p:spPr>
          <a:xfrm>
            <a:off x="6643544" y="3362325"/>
            <a:ext cx="6676605" cy="15242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marL="228600" indent="-228600" algn="l">
              <a:buSzPct val="100000"/>
              <a:buChar char="↳"/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 avg. occupancy 627</a:t>
            </a:r>
          </a:p>
          <a:p>
            <a:pPr marL="228600" indent="-228600" algn="l">
              <a:buSzPct val="100000"/>
              <a:buChar char="↳"/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 2018-11-28 15:23:12.023112</a:t>
            </a:r>
          </a:p>
          <a:p>
            <a:pPr marL="228600" indent="-228600" algn="l">
              <a:buSzPct val="100000"/>
              <a:buChar char="↳"/>
              <a:defRPr sz="2900">
                <a:latin typeface="Monaco"/>
                <a:ea typeface="Monaco"/>
                <a:cs typeface="Monaco"/>
                <a:sym typeface="Monaco"/>
              </a:defRPr>
            </a:pPr>
            <a:r>
              <a:t> incident id: 38df6e44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9" grpId="1"/>
      <p:bldP build="whole" bldLvl="1" animBg="1" rev="0" advAuto="0" spid="15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netmon-overview2.pdf" descr="netmon-overview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69253" y="1626963"/>
            <a:ext cx="8961091" cy="10462074"/>
          </a:xfrm>
          <a:prstGeom prst="rect">
            <a:avLst/>
          </a:prstGeom>
          <a:ln w="3175">
            <a:miter lim="400000"/>
          </a:ln>
        </p:spPr>
      </p:pic>
      <p:sp>
        <p:nvSpPr>
          <p:cNvPr id="164" name="“show me sample 38df6e44”…"/>
          <p:cNvSpPr txBox="1"/>
          <p:nvPr>
            <p:ph type="body" sz="half" idx="1"/>
          </p:nvPr>
        </p:nvSpPr>
        <p:spPr>
          <a:xfrm>
            <a:off x="1001571" y="4443541"/>
            <a:ext cx="13611375" cy="6316677"/>
          </a:xfrm>
          <a:prstGeom prst="rect">
            <a:avLst/>
          </a:prstGeom>
        </p:spPr>
        <p:txBody>
          <a:bodyPr/>
          <a:lstStyle/>
          <a:p>
            <a:pPr marL="408940" indent="-408940" defTabSz="591502">
              <a:spcBef>
                <a:spcPts val="3000"/>
              </a:spcBef>
              <a:buChar char="•"/>
              <a:defRPr sz="3312"/>
            </a:pPr>
            <a:r>
              <a:t>“show me sample 38df6e44”</a:t>
            </a:r>
          </a:p>
          <a:p>
            <a:pPr lvl="1" marL="702310" indent="-382270" defTabSz="591502">
              <a:spcBef>
                <a:spcPts val="1500"/>
              </a:spcBef>
              <a:buChar char="•"/>
              <a:defRPr sz="3096"/>
            </a:pPr>
            <a:r>
              <a:t>traffic looks normal</a:t>
            </a:r>
          </a:p>
          <a:p>
            <a:pPr marL="408940" indent="-408940" defTabSz="591502">
              <a:spcBef>
                <a:spcPts val="3000"/>
              </a:spcBef>
              <a:buChar char="•"/>
              <a:defRPr sz="3312"/>
            </a:pPr>
            <a:r>
              <a:t>“show me information about queue 23”</a:t>
            </a:r>
          </a:p>
          <a:p>
            <a:pPr lvl="1" marL="702310" indent="-382270" defTabSz="591502">
              <a:spcBef>
                <a:spcPts val="1500"/>
              </a:spcBef>
              <a:buChar char="•"/>
              <a:defRPr sz="3096"/>
            </a:pPr>
            <a:r>
              <a:t>queue is part of load balancing group</a:t>
            </a:r>
          </a:p>
          <a:p>
            <a:pPr marL="373379" indent="-373379" defTabSz="591502">
              <a:spcBef>
                <a:spcPts val="3000"/>
              </a:spcBef>
              <a:buChar char="•"/>
              <a:defRPr sz="3024"/>
            </a:pPr>
            <a:r>
              <a:t>“what other queues are in that load balancing group?”</a:t>
            </a:r>
          </a:p>
          <a:p>
            <a:pPr lvl="1" marL="693419" indent="-373379" defTabSz="591502">
              <a:spcBef>
                <a:spcPts val="3000"/>
              </a:spcBef>
              <a:buChar char="•"/>
              <a:defRPr sz="3024"/>
            </a:pPr>
            <a:r>
              <a:t>queues 24, 25, and 26</a:t>
            </a:r>
          </a:p>
          <a:p>
            <a:pPr marL="373379" indent="-373379" defTabSz="591502">
              <a:spcBef>
                <a:spcPts val="3000"/>
              </a:spcBef>
              <a:buChar char="•"/>
              <a:defRPr sz="3024"/>
            </a:pPr>
            <a:r>
              <a:t>“show me traffic in queues 24, 25, 26 at  2018-11-28 15:23:12.023112”</a:t>
            </a:r>
          </a:p>
          <a:p>
            <a:pPr lvl="1" marL="693419" indent="-373379" defTabSz="591502">
              <a:spcBef>
                <a:spcPts val="3000"/>
              </a:spcBef>
              <a:buChar char="•"/>
              <a:defRPr sz="3024"/>
            </a:pPr>
            <a:r>
              <a:t>only control traffic</a:t>
            </a:r>
          </a:p>
        </p:txBody>
      </p:sp>
      <p:sp>
        <p:nvSpPr>
          <p:cNvPr id="165" name="Retrospective Network Que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Retrospective Network Queries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23086316" y="13087469"/>
            <a:ext cx="246959" cy="3865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Persistent Interactive Queries for Network Security Analytics | Oliver Miche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Persistent Interactive Queries for Network Security Analytics | Oliver Michel</a:t>
            </a:r>
          </a:p>
        </p:txBody>
      </p:sp>
      <p:sp>
        <p:nvSpPr>
          <p:cNvPr id="168" name="Is there a configuration problem or do we ‘just’ receive…"/>
          <p:cNvSpPr txBox="1"/>
          <p:nvPr/>
        </p:nvSpPr>
        <p:spPr>
          <a:xfrm>
            <a:off x="1030377" y="2527837"/>
            <a:ext cx="14438599" cy="1504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t>Is there a configuration problem or do we ‘just’ receive</a:t>
            </a:r>
          </a:p>
          <a:p>
            <a:pPr algn="l"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t>more than usual traffic?</a:t>
            </a:r>
          </a:p>
        </p:txBody>
      </p:sp>
      <p:sp>
        <p:nvSpPr>
          <p:cNvPr id="169" name="Problem with Hashing? Other queues in group disabled?"/>
          <p:cNvSpPr txBox="1"/>
          <p:nvPr/>
        </p:nvSpPr>
        <p:spPr>
          <a:xfrm>
            <a:off x="938442" y="11530540"/>
            <a:ext cx="14901869" cy="805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defRPr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Problem with Hashing? Other queues in group disabled?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64" grpId="2"/>
      <p:bldP build="whole" bldLvl="1" animBg="1" rev="0" advAuto="0" spid="169" grpId="3"/>
      <p:bldP build="whole" bldLvl="1" animBg="1" rev="0" advAuto="0" spid="168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